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1"/>
  </p:notesMasterIdLst>
  <p:handoutMasterIdLst>
    <p:handoutMasterId r:id="rId22"/>
  </p:handoutMasterIdLst>
  <p:sldIdLst>
    <p:sldId id="279" r:id="rId3"/>
    <p:sldId id="280" r:id="rId4"/>
    <p:sldId id="282" r:id="rId5"/>
    <p:sldId id="283" r:id="rId6"/>
    <p:sldId id="278" r:id="rId7"/>
    <p:sldId id="272" r:id="rId8"/>
    <p:sldId id="256" r:id="rId9"/>
    <p:sldId id="257" r:id="rId10"/>
    <p:sldId id="260" r:id="rId11"/>
    <p:sldId id="277" r:id="rId12"/>
    <p:sldId id="267" r:id="rId13"/>
    <p:sldId id="268" r:id="rId14"/>
    <p:sldId id="271" r:id="rId15"/>
    <p:sldId id="258" r:id="rId16"/>
    <p:sldId id="259" r:id="rId17"/>
    <p:sldId id="263" r:id="rId18"/>
    <p:sldId id="264" r:id="rId19"/>
    <p:sldId id="265" r:id="rId2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8000"/>
    <a:srgbClr val="6699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60267" autoAdjust="0"/>
  </p:normalViewPr>
  <p:slideViewPr>
    <p:cSldViewPr>
      <p:cViewPr varScale="1">
        <p:scale>
          <a:sx n="95" d="100"/>
          <a:sy n="95" d="100"/>
        </p:scale>
        <p:origin x="370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974" y="-9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E4BB9AA-5610-4DF3-934D-83680D464305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83D36F6-1454-4C5E-A73D-A78485762B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0052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07AB96E-5702-4149-8E33-776B35611D16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8BC617A-5686-4BEB-ABFA-D73A4CA903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027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28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9A8592-3478-4B0C-AEAB-05D39FD141B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2829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4257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C617A-5686-4BEB-ABFA-D73A4CA903E3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3BBEC-3807-46C9-AB4F-E1E21A641A1A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BA45E-F608-492E-9A8B-0C21E5F0E8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3BBEC-3807-46C9-AB4F-E1E21A641A1A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BA45E-F608-492E-9A8B-0C21E5F0E8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553FE-DC67-4496-930E-4A119A4E1D4C}" type="datetimeFigureOut">
              <a:rPr lang="es-US" smtClean="0"/>
              <a:t>8/13/2020</a:t>
            </a:fld>
            <a:endParaRPr lang="es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08D84-89F0-440A-8895-B7FB651B9B6A}" type="slidenum">
              <a:rPr lang="es-US" smtClean="0"/>
              <a:t>‹#›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1307473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7686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553FE-DC67-4496-930E-4A119A4E1D4C}" type="datetimeFigureOut">
              <a:rPr lang="es-US" smtClean="0"/>
              <a:t>8/13/2020</a:t>
            </a:fld>
            <a:endParaRPr lang="es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08D84-89F0-440A-8895-B7FB651B9B6A}" type="slidenum">
              <a:rPr lang="es-US" smtClean="0"/>
              <a:t>‹#›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8831771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553FE-DC67-4496-930E-4A119A4E1D4C}" type="datetimeFigureOut">
              <a:rPr lang="es-US" smtClean="0"/>
              <a:t>8/13/2020</a:t>
            </a:fld>
            <a:endParaRPr lang="es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08D84-89F0-440A-8895-B7FB651B9B6A}" type="slidenum">
              <a:rPr lang="es-US" smtClean="0"/>
              <a:t>‹#›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703573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553FE-DC67-4496-930E-4A119A4E1D4C}" type="datetimeFigureOut">
              <a:rPr lang="es-US" smtClean="0"/>
              <a:t>8/13/2020</a:t>
            </a:fld>
            <a:endParaRPr lang="es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08D84-89F0-440A-8895-B7FB651B9B6A}" type="slidenum">
              <a:rPr lang="es-US" smtClean="0"/>
              <a:t>‹#›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161787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553FE-DC67-4496-930E-4A119A4E1D4C}" type="datetimeFigureOut">
              <a:rPr lang="es-US" smtClean="0"/>
              <a:t>8/13/2020</a:t>
            </a:fld>
            <a:endParaRPr lang="es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08D84-89F0-440A-8895-B7FB651B9B6A}" type="slidenum">
              <a:rPr lang="es-US" smtClean="0"/>
              <a:t>‹#›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3137971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553FE-DC67-4496-930E-4A119A4E1D4C}" type="datetimeFigureOut">
              <a:rPr lang="es-US" smtClean="0"/>
              <a:t>8/13/2020</a:t>
            </a:fld>
            <a:endParaRPr lang="es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08D84-89F0-440A-8895-B7FB651B9B6A}" type="slidenum">
              <a:rPr lang="es-US" smtClean="0"/>
              <a:t>‹#›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8570615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553FE-DC67-4496-930E-4A119A4E1D4C}" type="datetimeFigureOut">
              <a:rPr lang="es-US" smtClean="0"/>
              <a:t>8/13/2020</a:t>
            </a:fld>
            <a:endParaRPr lang="es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08D84-89F0-440A-8895-B7FB651B9B6A}" type="slidenum">
              <a:rPr lang="es-US" smtClean="0"/>
              <a:t>‹#›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643773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553FE-DC67-4496-930E-4A119A4E1D4C}" type="datetimeFigureOut">
              <a:rPr lang="es-US" smtClean="0"/>
              <a:t>8/13/2020</a:t>
            </a:fld>
            <a:endParaRPr lang="es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08D84-89F0-440A-8895-B7FB651B9B6A}" type="slidenum">
              <a:rPr lang="es-US" smtClean="0"/>
              <a:t>‹#›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8746980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553FE-DC67-4496-930E-4A119A4E1D4C}" type="datetimeFigureOut">
              <a:rPr lang="es-US" smtClean="0"/>
              <a:t>8/13/2020</a:t>
            </a:fld>
            <a:endParaRPr lang="es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08D84-89F0-440A-8895-B7FB651B9B6A}" type="slidenum">
              <a:rPr lang="es-US" smtClean="0"/>
              <a:t>‹#›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6302470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553FE-DC67-4496-930E-4A119A4E1D4C}" type="datetimeFigureOut">
              <a:rPr lang="es-US" smtClean="0"/>
              <a:t>8/13/2020</a:t>
            </a:fld>
            <a:endParaRPr lang="es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08D84-89F0-440A-8895-B7FB651B9B6A}" type="slidenum">
              <a:rPr lang="es-US" smtClean="0"/>
              <a:t>‹#›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441526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3BBEC-3807-46C9-AB4F-E1E21A641A1A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BA45E-F608-492E-9A8B-0C21E5F0E8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3BBEC-3807-46C9-AB4F-E1E21A641A1A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BA45E-F608-492E-9A8B-0C21E5F0E8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3BBEC-3807-46C9-AB4F-E1E21A641A1A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BA45E-F608-492E-9A8B-0C21E5F0E8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3BBEC-3807-46C9-AB4F-E1E21A641A1A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BA45E-F608-492E-9A8B-0C21E5F0E8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3BBEC-3807-46C9-AB4F-E1E21A641A1A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BA45E-F608-492E-9A8B-0C21E5F0E8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3BBEC-3807-46C9-AB4F-E1E21A641A1A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BA45E-F608-492E-9A8B-0C21E5F0E8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3BBEC-3807-46C9-AB4F-E1E21A641A1A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BA45E-F608-492E-9A8B-0C21E5F0E8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w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3BBEC-3807-46C9-AB4F-E1E21A641A1A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9BA45E-F608-492E-9A8B-0C21E5F0E85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2"/>
          <p:cNvSpPr txBox="1">
            <a:spLocks/>
          </p:cNvSpPr>
          <p:nvPr userDrawn="1"/>
        </p:nvSpPr>
        <p:spPr>
          <a:xfrm>
            <a:off x="838200" y="6400800"/>
            <a:ext cx="7772400" cy="3048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1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Transforming Lives Through Education, Research, Innovation and Service </a:t>
            </a:r>
          </a:p>
        </p:txBody>
      </p:sp>
      <p:pic>
        <p:nvPicPr>
          <p:cNvPr id="10" name="Picture 9" descr="logo-wout-line-4ppt-bg.wmf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457201" y="6120281"/>
            <a:ext cx="1752600" cy="569444"/>
          </a:xfrm>
          <a:prstGeom prst="rect">
            <a:avLst/>
          </a:prstGeom>
        </p:spPr>
      </p:pic>
      <p:cxnSp>
        <p:nvCxnSpPr>
          <p:cNvPr id="12" name="Straight Connector 11"/>
          <p:cNvCxnSpPr>
            <a:stCxn id="10" idx="1"/>
          </p:cNvCxnSpPr>
          <p:nvPr userDrawn="1"/>
        </p:nvCxnSpPr>
        <p:spPr>
          <a:xfrm>
            <a:off x="457201" y="6405003"/>
            <a:ext cx="6857999" cy="2"/>
          </a:xfrm>
          <a:prstGeom prst="line">
            <a:avLst/>
          </a:prstGeom>
          <a:ln w="127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64"/>
          <a:stretch/>
        </p:blipFill>
        <p:spPr>
          <a:xfrm>
            <a:off x="7435652" y="6048815"/>
            <a:ext cx="788370" cy="68963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rgbClr val="006600"/>
          </a:solidFill>
          <a:latin typeface="Georg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Georgia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Georgia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Georgia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9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6553FE-DC67-4496-930E-4A119A4E1D4C}" type="datetimeFigureOut">
              <a:rPr lang="es-US" smtClean="0"/>
              <a:t>8/13/2020</a:t>
            </a:fld>
            <a:endParaRPr lang="es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208D84-89F0-440A-8895-B7FB651B9B6A}" type="slidenum">
              <a:rPr lang="es-US" smtClean="0"/>
              <a:t>‹#›</a:t>
            </a:fld>
            <a:endParaRPr lang="es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2409784" y="6454632"/>
            <a:ext cx="4525853" cy="223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50" b="1" i="1" dirty="0">
                <a:solidFill>
                  <a:srgbClr val="005030"/>
                </a:solidFill>
                <a:latin typeface="Century Schoolbook" panose="02040604050505020304" pitchFamily="18" charset="0"/>
              </a:rPr>
              <a:t>Transforming Lives Through Education, Research, Innovation and Service 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747578" y="6048815"/>
            <a:ext cx="23166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rgbClr val="005030"/>
                </a:solidFill>
                <a:latin typeface="Century Schoolbook" panose="02040604050505020304" pitchFamily="18" charset="0"/>
              </a:rPr>
              <a:t>UNIVERSITY OF MIAMI</a:t>
            </a:r>
          </a:p>
          <a:p>
            <a:r>
              <a:rPr lang="en-US" sz="1100" b="1" dirty="0">
                <a:solidFill>
                  <a:srgbClr val="F47321"/>
                </a:solidFill>
                <a:latin typeface="Century Schoolbook" panose="02040604050505020304" pitchFamily="18" charset="0"/>
              </a:rPr>
              <a:t>COLLEGE of ENGINEERING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64"/>
          <a:stretch/>
        </p:blipFill>
        <p:spPr>
          <a:xfrm>
            <a:off x="7435652" y="6048815"/>
            <a:ext cx="788370" cy="689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904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oe.miami.edu/research/research-day/first-annual-research-day/index.html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research.miami.edu/uresearch-services/disclosures-and-relationship-management-drm/index.html" TargetMode="External"/><Relationship Id="rId2" Type="http://schemas.openxmlformats.org/officeDocument/2006/relationships/hyperlink" Target="http://www.coe.miami.edu/research/responsible-conduct-of-research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business-services.miami.edu/departments/ehs/index.html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studenthealth.studentaffairs.miami.edu/index.html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dtpoole@miami.ed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wmf"/><Relationship Id="rId5" Type="http://schemas.openxmlformats.org/officeDocument/2006/relationships/hyperlink" Target="mailto:dnu3@miami.edu" TargetMode="External"/><Relationship Id="rId4" Type="http://schemas.openxmlformats.org/officeDocument/2006/relationships/hyperlink" Target="mailto:hmsolo@miami.edu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bulletin.miami.edu/graduate-academic-programs/" TargetMode="External"/><Relationship Id="rId2" Type="http://schemas.openxmlformats.org/officeDocument/2006/relationships/hyperlink" Target="http://bulletin.miami.edu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bulletin.miami.edu/graduate-academic-programs/engineering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bulletin.miami.edu/" TargetMode="External"/><Relationship Id="rId2" Type="http://schemas.openxmlformats.org/officeDocument/2006/relationships/hyperlink" Target="http://www.miami.edu/" TargetMode="External"/><Relationship Id="rId1" Type="http://schemas.openxmlformats.org/officeDocument/2006/relationships/slideLayout" Target="../slideLayouts/slideLayout5.xml"/><Relationship Id="rId5" Type="http://schemas.openxmlformats.org/officeDocument/2006/relationships/hyperlink" Target="http://www.coe.miami.edu/research-2/for-graduate-students/" TargetMode="External"/><Relationship Id="rId4" Type="http://schemas.openxmlformats.org/officeDocument/2006/relationships/hyperlink" Target="https://www.grad.miami.edu/index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BDAED35-62AD-6E41-AB48-52989B8CEB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348953" cy="696835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CE50E03-E45A-1E48-A083-168C9566E3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9090" y="-1"/>
            <a:ext cx="8458200" cy="149510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College of Engineering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5E12ED-BDFC-3A4A-B338-99345600FB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9190" y="5620024"/>
            <a:ext cx="6858000" cy="1655762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Spring 2020 </a:t>
            </a:r>
          </a:p>
          <a:p>
            <a:r>
              <a:rPr lang="en-US" sz="3600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Graduate Orientation </a:t>
            </a:r>
          </a:p>
        </p:txBody>
      </p:sp>
    </p:spTree>
    <p:extLst>
      <p:ext uri="{BB962C8B-B14F-4D97-AF65-F5344CB8AC3E}">
        <p14:creationId xmlns:p14="http://schemas.microsoft.com/office/powerpoint/2010/main" val="36044078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CoE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419" y="1391971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marL="344488" indent="-285750">
              <a:buNone/>
            </a:pPr>
            <a:r>
              <a:rPr lang="en-US" dirty="0"/>
              <a:t>•	Smart, Sustainable and Resilient Systems (Smart City)</a:t>
            </a:r>
          </a:p>
          <a:p>
            <a:pPr marL="344488" indent="-285750">
              <a:buNone/>
            </a:pPr>
            <a:endParaRPr lang="en-US" dirty="0"/>
          </a:p>
          <a:p>
            <a:pPr marL="344488" indent="-285750">
              <a:buNone/>
            </a:pPr>
            <a:r>
              <a:rPr lang="en-US" dirty="0"/>
              <a:t>•	Health Care Engineering and Medical Decision-Making</a:t>
            </a:r>
          </a:p>
          <a:p>
            <a:pPr marL="344488" indent="-285750">
              <a:buNone/>
            </a:pPr>
            <a:endParaRPr lang="en-US" dirty="0"/>
          </a:p>
          <a:p>
            <a:pPr marL="344488" indent="-285750">
              <a:buNone/>
            </a:pPr>
            <a:r>
              <a:rPr lang="en-US" dirty="0"/>
              <a:t>•	Big Data Analytics and Cybersecurity</a:t>
            </a:r>
          </a:p>
          <a:p>
            <a:pPr marL="344488" indent="-285750">
              <a:buNone/>
            </a:pPr>
            <a:endParaRPr lang="en-US" dirty="0"/>
          </a:p>
          <a:p>
            <a:pPr marL="347663" indent="-288925"/>
            <a:r>
              <a:rPr lang="en-US" dirty="0"/>
              <a:t>Materials and Additive Manufacturing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https://www.coe.miami.edu/research/research-day/first-annual-research-day/index.html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865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/>
              <a:t>Training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878" y="708819"/>
            <a:ext cx="8229600" cy="5181600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endParaRPr lang="en-US" dirty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err="1">
                <a:solidFill>
                  <a:srgbClr val="FF0000"/>
                </a:solidFill>
              </a:rPr>
              <a:t>CoE</a:t>
            </a:r>
            <a:r>
              <a:rPr lang="en-US" dirty="0">
                <a:solidFill>
                  <a:srgbClr val="FF0000"/>
                </a:solidFill>
              </a:rPr>
              <a:t> Researchers </a:t>
            </a:r>
            <a:r>
              <a:rPr lang="en-US" sz="1600" dirty="0"/>
              <a:t>(All PhD and MS/</a:t>
            </a:r>
            <a:r>
              <a:rPr lang="en-US" sz="1600" dirty="0" err="1"/>
              <a:t>ugrad</a:t>
            </a:r>
            <a:r>
              <a:rPr lang="en-US" sz="1600" dirty="0"/>
              <a:t> conducting research)</a:t>
            </a:r>
          </a:p>
          <a:p>
            <a:pPr marL="742950" lvl="2" indent="-342900"/>
            <a:r>
              <a:rPr lang="en-US" sz="1600" dirty="0"/>
              <a:t>Training in </a:t>
            </a:r>
            <a:r>
              <a:rPr lang="en-US" sz="1600" b="1" dirty="0">
                <a:solidFill>
                  <a:srgbClr val="006600"/>
                </a:solidFill>
              </a:rPr>
              <a:t>Responsible Conduct of Research, Item in “to do” list in </a:t>
            </a:r>
            <a:r>
              <a:rPr lang="en-US" sz="1600" b="1" dirty="0" err="1">
                <a:solidFill>
                  <a:srgbClr val="006600"/>
                </a:solidFill>
              </a:rPr>
              <a:t>Canelink</a:t>
            </a:r>
            <a:r>
              <a:rPr lang="en-US" sz="1600" b="1" dirty="0">
                <a:solidFill>
                  <a:srgbClr val="006600"/>
                </a:solidFill>
              </a:rPr>
              <a:t>.</a:t>
            </a:r>
            <a:r>
              <a:rPr lang="en-US" sz="1200" b="1" dirty="0">
                <a:solidFill>
                  <a:srgbClr val="006600"/>
                </a:solidFill>
              </a:rPr>
              <a:t> </a:t>
            </a:r>
            <a:r>
              <a:rPr lang="en-US" sz="1200" dirty="0"/>
              <a:t>(</a:t>
            </a:r>
            <a:r>
              <a:rPr lang="en-US" sz="1200" dirty="0">
                <a:hlinkClick r:id="rId2"/>
              </a:rPr>
              <a:t>http://www.coe.miami.edu/research/responsible-conduct-of-research/</a:t>
            </a:r>
            <a:r>
              <a:rPr lang="en-US" sz="1200" dirty="0"/>
              <a:t>)</a:t>
            </a:r>
          </a:p>
          <a:p>
            <a:pPr marL="857250" lvl="3" indent="0">
              <a:buNone/>
            </a:pPr>
            <a:r>
              <a:rPr lang="en-US" sz="1400" dirty="0"/>
              <a:t>Three requirements </a:t>
            </a:r>
          </a:p>
          <a:p>
            <a:pPr marL="1143000" lvl="3" indent="-285750">
              <a:buFontTx/>
              <a:buChar char="-"/>
            </a:pPr>
            <a:r>
              <a:rPr lang="en-US" sz="1400" b="1" u="sng" dirty="0"/>
              <a:t>On-line CITI Training</a:t>
            </a:r>
            <a:r>
              <a:rPr lang="en-US" sz="1400" b="1" dirty="0"/>
              <a:t>.  See above link for instructions</a:t>
            </a:r>
          </a:p>
          <a:p>
            <a:pPr marL="1143000" lvl="3" indent="-285750">
              <a:buFontTx/>
              <a:buChar char="-"/>
            </a:pPr>
            <a:r>
              <a:rPr lang="en-US" sz="1400" b="1" u="sng" dirty="0"/>
              <a:t>Workshop   </a:t>
            </a:r>
          </a:p>
          <a:p>
            <a:pPr marL="1143000" lvl="3" indent="-285750">
              <a:buFontTx/>
              <a:buChar char="-"/>
            </a:pPr>
            <a:r>
              <a:rPr lang="en-US" sz="1400" b="1" u="sng" dirty="0"/>
              <a:t>Professional Development Events Covering RCR</a:t>
            </a:r>
          </a:p>
          <a:p>
            <a:pPr marL="857250" lvl="3" indent="0">
              <a:buNone/>
            </a:pPr>
            <a:endParaRPr lang="en-US" sz="1200" dirty="0"/>
          </a:p>
          <a:p>
            <a:pPr marL="857250" lvl="3" indent="0">
              <a:buNone/>
            </a:pPr>
            <a:endParaRPr lang="en-US" sz="1200" dirty="0"/>
          </a:p>
          <a:p>
            <a:pPr marL="857250" lvl="3" indent="0">
              <a:buNone/>
            </a:pPr>
            <a:endParaRPr lang="en-US" sz="1200" dirty="0"/>
          </a:p>
          <a:p>
            <a:pPr marL="742950" lvl="2" indent="-342900"/>
            <a:r>
              <a:rPr lang="en-US" sz="1600" dirty="0"/>
              <a:t>Two-part process in </a:t>
            </a:r>
            <a:r>
              <a:rPr lang="en-US" sz="1600" b="1" dirty="0">
                <a:solidFill>
                  <a:srgbClr val="006600"/>
                </a:solidFill>
              </a:rPr>
              <a:t>Conflict of Interest. </a:t>
            </a:r>
            <a:r>
              <a:rPr lang="en-US" sz="1400" dirty="0"/>
              <a:t>(</a:t>
            </a:r>
            <a:r>
              <a:rPr lang="en-US" sz="1200" dirty="0">
                <a:hlinkClick r:id="rId3"/>
              </a:rPr>
              <a:t>https://www.uresearch.miami.edu/uresearch-services/disclosures-and-relationship-management-drm/index.html</a:t>
            </a:r>
            <a:r>
              <a:rPr lang="en-US" sz="1600" dirty="0"/>
              <a:t>)</a:t>
            </a:r>
          </a:p>
          <a:p>
            <a:pPr marL="1200150" lvl="3" indent="-342900"/>
            <a:r>
              <a:rPr lang="en-US" sz="1400" dirty="0"/>
              <a:t>The first part is an </a:t>
            </a:r>
            <a:r>
              <a:rPr lang="en-US" sz="1400" u="sng" dirty="0"/>
              <a:t>on-line training </a:t>
            </a:r>
            <a:r>
              <a:rPr lang="en-US" sz="1400" dirty="0"/>
              <a:t>module in conflicts of interest.  </a:t>
            </a:r>
          </a:p>
          <a:p>
            <a:pPr marL="1200150" lvl="3" indent="-342900"/>
            <a:r>
              <a:rPr lang="en-US" sz="1400" dirty="0"/>
              <a:t>The second part is completing a disclosure.   </a:t>
            </a:r>
            <a:endParaRPr lang="en-US" sz="1600" dirty="0"/>
          </a:p>
          <a:p>
            <a:pPr marL="0" lvl="1" indent="0">
              <a:buNone/>
            </a:pPr>
            <a:endParaRPr lang="en-US" sz="1600" dirty="0"/>
          </a:p>
          <a:p>
            <a:pPr marL="342900" lvl="1" indent="-342900">
              <a:buFont typeface="Arial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0145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68362"/>
          </a:xfrm>
        </p:spPr>
        <p:txBody>
          <a:bodyPr/>
          <a:lstStyle/>
          <a:p>
            <a:r>
              <a:rPr lang="en-US" dirty="0"/>
              <a:t>Training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419600"/>
          </a:xfrm>
        </p:spPr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Lab</a:t>
            </a:r>
            <a:r>
              <a:rPr lang="en-US" dirty="0"/>
              <a:t> safety – Office of Environmental Health and Safety. </a:t>
            </a:r>
            <a:r>
              <a:rPr lang="en-US" sz="1400" dirty="0"/>
              <a:t>(</a:t>
            </a:r>
            <a:r>
              <a:rPr lang="en-US" sz="1400" dirty="0">
                <a:hlinkClick r:id="rId2"/>
              </a:rPr>
              <a:t>http://business-services.miami.edu/departments/ehs/index.html</a:t>
            </a:r>
            <a:r>
              <a:rPr lang="en-US" sz="1400" dirty="0"/>
              <a:t>)</a:t>
            </a:r>
          </a:p>
          <a:p>
            <a:pPr marL="0" lvl="1" indent="0">
              <a:buNone/>
            </a:pPr>
            <a:endParaRPr lang="en-US" sz="1400" dirty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Teaching Assistants </a:t>
            </a:r>
            <a:r>
              <a:rPr lang="en-US" dirty="0"/>
              <a:t>whose native language is not English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Speak Test. More information is available through the Intensive Language Institute (305-284-2752).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en-US" sz="1600" dirty="0"/>
          </a:p>
          <a:p>
            <a:pPr marL="342900" lvl="1" indent="-342900">
              <a:buFont typeface="Arial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0145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Training Specific to PhD Students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/>
          <a:lstStyle/>
          <a:p>
            <a:pPr marL="0" lvl="1" indent="0">
              <a:buNone/>
            </a:pPr>
            <a:endParaRPr lang="en-US" sz="2400" dirty="0">
              <a:solidFill>
                <a:prstClr val="black"/>
              </a:solidFill>
            </a:endParaRP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Ph.D. student </a:t>
            </a:r>
            <a:r>
              <a:rPr lang="en-US" sz="2400" dirty="0">
                <a:solidFill>
                  <a:prstClr val="black"/>
                </a:solidFill>
              </a:rPr>
              <a:t>teacher training program (Detailed in Offer Letter)</a:t>
            </a:r>
          </a:p>
          <a:p>
            <a:pPr marL="742950" lvl="2" indent="-342900"/>
            <a:r>
              <a:rPr lang="en-US" sz="2000" dirty="0">
                <a:solidFill>
                  <a:prstClr val="black"/>
                </a:solidFill>
              </a:rPr>
              <a:t>Mentored teaching experience</a:t>
            </a:r>
          </a:p>
          <a:p>
            <a:pPr marL="742950" lvl="2" indent="-342900"/>
            <a:r>
              <a:rPr lang="en-US" sz="2000" dirty="0">
                <a:solidFill>
                  <a:prstClr val="black"/>
                </a:solidFill>
              </a:rPr>
              <a:t>Blackboard course</a:t>
            </a:r>
          </a:p>
          <a:p>
            <a:pPr marL="742950" lvl="2" indent="-342900"/>
            <a:r>
              <a:rPr lang="en-US" sz="2000" dirty="0">
                <a:solidFill>
                  <a:prstClr val="black"/>
                </a:solidFill>
              </a:rPr>
              <a:t>Assist faculty in developing a course Blackboard page</a:t>
            </a:r>
          </a:p>
          <a:p>
            <a:pPr marL="0" lvl="1" indent="0">
              <a:buNone/>
            </a:pPr>
            <a:endParaRPr lang="en-US" sz="2400" dirty="0">
              <a:solidFill>
                <a:prstClr val="black"/>
              </a:solidFill>
            </a:endParaRP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All </a:t>
            </a:r>
            <a:r>
              <a:rPr lang="en-US" sz="2400" dirty="0">
                <a:solidFill>
                  <a:srgbClr val="FF0000"/>
                </a:solidFill>
              </a:rPr>
              <a:t>new PhD students</a:t>
            </a:r>
            <a:r>
              <a:rPr lang="en-US" sz="2400" dirty="0">
                <a:solidFill>
                  <a:prstClr val="black"/>
                </a:solidFill>
              </a:rPr>
              <a:t>, regardless of their initial assignment, are to complete TA training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3121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Offer Letters (PhD students)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7638"/>
            <a:ext cx="8229600" cy="4525963"/>
          </a:xfrm>
        </p:spPr>
        <p:txBody>
          <a:bodyPr/>
          <a:lstStyle/>
          <a:p>
            <a:r>
              <a:rPr lang="en-US" dirty="0"/>
              <a:t>Signed by Department Chair</a:t>
            </a:r>
          </a:p>
          <a:p>
            <a:r>
              <a:rPr lang="en-US" dirty="0"/>
              <a:t>Specifies </a:t>
            </a:r>
          </a:p>
          <a:p>
            <a:pPr lvl="1"/>
            <a:r>
              <a:rPr lang="en-US" dirty="0"/>
              <a:t>Duration of support</a:t>
            </a:r>
          </a:p>
          <a:p>
            <a:pPr lvl="1"/>
            <a:r>
              <a:rPr lang="en-US" dirty="0"/>
              <a:t>Total tuition award</a:t>
            </a:r>
          </a:p>
          <a:p>
            <a:pPr lvl="1"/>
            <a:r>
              <a:rPr lang="en-US" dirty="0"/>
              <a:t>Stipend and tuition for current year</a:t>
            </a:r>
          </a:p>
          <a:p>
            <a:pPr lvl="1"/>
            <a:r>
              <a:rPr lang="en-US" dirty="0"/>
              <a:t>Conditions for continued support</a:t>
            </a:r>
          </a:p>
          <a:p>
            <a:pPr lvl="1"/>
            <a:endParaRPr lang="en-US" dirty="0"/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Conditions of Continued Support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30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Satisfactory progress towards degree</a:t>
            </a:r>
          </a:p>
          <a:p>
            <a:pPr lvl="1"/>
            <a:r>
              <a:rPr lang="en-US" dirty="0"/>
              <a:t>Cumulative GPA of 3.3</a:t>
            </a:r>
          </a:p>
          <a:p>
            <a:pPr lvl="1"/>
            <a:r>
              <a:rPr lang="en-US" dirty="0"/>
              <a:t>Qualifying exam in first academic year</a:t>
            </a:r>
          </a:p>
          <a:p>
            <a:pPr lvl="1"/>
            <a:r>
              <a:rPr lang="en-US" dirty="0"/>
              <a:t>Satisfactory reviews in TA duties </a:t>
            </a:r>
          </a:p>
          <a:p>
            <a:pPr lvl="1"/>
            <a:r>
              <a:rPr lang="en-US" dirty="0"/>
              <a:t>Satisfactory progress in research</a:t>
            </a:r>
          </a:p>
          <a:p>
            <a:pPr lvl="1"/>
            <a:r>
              <a:rPr lang="en-US" dirty="0"/>
              <a:t>Satisfactory attendance in </a:t>
            </a:r>
            <a:r>
              <a:rPr lang="en-US" dirty="0" err="1"/>
              <a:t>CoE</a:t>
            </a:r>
            <a:r>
              <a:rPr lang="en-US" dirty="0"/>
              <a:t> Speaker Series and Departmental Seminars</a:t>
            </a:r>
          </a:p>
          <a:p>
            <a:pPr lvl="1"/>
            <a:r>
              <a:rPr lang="en-US" dirty="0" err="1"/>
              <a:t>Add’l</a:t>
            </a:r>
            <a:r>
              <a:rPr lang="en-US" dirty="0"/>
              <a:t> requirements as per letter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 Insurance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800" y="1219200"/>
            <a:ext cx="8229600" cy="4525963"/>
          </a:xfrm>
        </p:spPr>
        <p:txBody>
          <a:bodyPr/>
          <a:lstStyle/>
          <a:p>
            <a:r>
              <a:rPr lang="en-US" dirty="0"/>
              <a:t>Sign up for 80% credit through </a:t>
            </a:r>
            <a:r>
              <a:rPr lang="en-US" dirty="0" err="1"/>
              <a:t>myUM</a:t>
            </a:r>
            <a:r>
              <a:rPr lang="en-US" dirty="0"/>
              <a:t>   </a:t>
            </a:r>
            <a:r>
              <a:rPr lang="en-US" sz="1800" dirty="0"/>
              <a:t>(</a:t>
            </a:r>
            <a:r>
              <a:rPr lang="en-US" sz="1400" dirty="0">
                <a:hlinkClick r:id="rId2"/>
              </a:rPr>
              <a:t>https://studenthealth.studentaffairs.miami.edu/index.html</a:t>
            </a:r>
            <a:r>
              <a:rPr lang="en-US" sz="1400" dirty="0"/>
              <a:t>)</a:t>
            </a:r>
          </a:p>
          <a:p>
            <a:pPr marL="0" indent="0">
              <a:buNone/>
            </a:pPr>
            <a:endParaRPr lang="en-US" sz="14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32000" y="3108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Vacation/Holidays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4008685"/>
            <a:ext cx="8229600" cy="2087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>
                <a:latin typeface="Georgia" pitchFamily="18" charset="0"/>
              </a:rPr>
              <a:t>About 9-10 days of holidays and 9-10 days of vacation.  Must get OK from Department Chairs and research advisors for specific days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Outside Employment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6122" y="1204118"/>
            <a:ext cx="8229600" cy="4525963"/>
          </a:xfrm>
        </p:spPr>
        <p:txBody>
          <a:bodyPr/>
          <a:lstStyle/>
          <a:p>
            <a:r>
              <a:rPr lang="en-US" dirty="0"/>
              <a:t>No employment permitted outside of Dept. or University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81000" y="2895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Tuition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 Usage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4503" y="3810000"/>
            <a:ext cx="8229600" cy="2544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Spread out 800 level thesis courses to remain in full-time status for duration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 of program.  Additional tuition for research- in-residence will not be provided.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5344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Meet with Dept. Graduate Program Director</a:t>
            </a:r>
          </a:p>
          <a:p>
            <a:r>
              <a:rPr lang="en-US" dirty="0"/>
              <a:t>Meet with Research Advisor</a:t>
            </a:r>
          </a:p>
          <a:p>
            <a:r>
              <a:rPr lang="en-US" dirty="0"/>
              <a:t>Department Chair and Staff</a:t>
            </a:r>
          </a:p>
          <a:p>
            <a:r>
              <a:rPr lang="en-US" dirty="0"/>
              <a:t>Be part of Graduate Engineering Student Council (GESC) and Graduate Student Association (GSA)  </a:t>
            </a:r>
          </a:p>
          <a:p>
            <a:pPr marL="0" indent="0">
              <a:buNone/>
            </a:pPr>
            <a:r>
              <a:rPr lang="en-US" sz="1800" dirty="0"/>
              <a:t>               GSA President, Tarika Sankar (tgs46@miami.edu) </a:t>
            </a:r>
          </a:p>
          <a:p>
            <a:r>
              <a:rPr lang="en-US" dirty="0"/>
              <a:t>Take part in what CoE has to offer</a:t>
            </a:r>
          </a:p>
          <a:p>
            <a:r>
              <a:rPr lang="en-US" dirty="0"/>
              <a:t>PhD students:  Read offer letters and addendum carefully.  </a:t>
            </a:r>
          </a:p>
          <a:p>
            <a:endParaRPr lang="en-US" dirty="0"/>
          </a:p>
        </p:txBody>
      </p:sp>
      <p:pic>
        <p:nvPicPr>
          <p:cNvPr id="4" name="Picture 3" descr="u-logo-letterhead-u.wmf"/>
          <p:cNvPicPr/>
          <p:nvPr/>
        </p:nvPicPr>
        <p:blipFill>
          <a:blip r:embed="rId2"/>
          <a:stretch>
            <a:fillRect/>
          </a:stretch>
        </p:blipFill>
        <p:spPr>
          <a:xfrm>
            <a:off x="820996" y="6546758"/>
            <a:ext cx="336550" cy="19169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" name="Straight Connector 4"/>
          <p:cNvCxnSpPr/>
          <p:nvPr/>
        </p:nvCxnSpPr>
        <p:spPr>
          <a:xfrm>
            <a:off x="820996" y="6461708"/>
            <a:ext cx="7611804" cy="20997"/>
          </a:xfrm>
          <a:prstGeom prst="line">
            <a:avLst/>
          </a:prstGeom>
          <a:noFill/>
          <a:ln w="6350" cap="flat" cmpd="sng" algn="ctr">
            <a:solidFill>
              <a:srgbClr val="005030"/>
            </a:solidFill>
            <a:prstDash val="solid"/>
            <a:miter lim="800000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3064238" y="6502510"/>
            <a:ext cx="5756570" cy="223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50" b="1" i="1" dirty="0">
                <a:solidFill>
                  <a:srgbClr val="005030"/>
                </a:solidFill>
                <a:latin typeface="Century Schoolbook" panose="02040604050505020304" pitchFamily="18" charset="0"/>
              </a:rPr>
              <a:t>Transforming Lives Through Education, Research, Innovation and Service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7578" y="6048815"/>
            <a:ext cx="23166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rgbClr val="005030"/>
                </a:solidFill>
                <a:latin typeface="Century Schoolbook" panose="02040604050505020304" pitchFamily="18" charset="0"/>
              </a:rPr>
              <a:t>UNIVERSITY OF MIAMI</a:t>
            </a:r>
          </a:p>
          <a:p>
            <a:r>
              <a:rPr lang="en-US" sz="1100" b="1" dirty="0">
                <a:solidFill>
                  <a:srgbClr val="F47321"/>
                </a:solidFill>
                <a:latin typeface="Century Schoolbook" panose="02040604050505020304" pitchFamily="18" charset="0"/>
              </a:rPr>
              <a:t>COLLEGE of ENGINEERING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rial lawn sho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1" y="857920"/>
            <a:ext cx="10211905" cy="514216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82869" y="2187802"/>
            <a:ext cx="2085827" cy="5538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99" b="1" i="0" u="none" strike="noStrike" kern="1200" cap="none" spc="0" normalizeH="0" baseline="0" noProof="0" dirty="0">
                <a:ln>
                  <a:noFill/>
                </a:ln>
                <a:solidFill>
                  <a:srgbClr val="FEFDFF"/>
                </a:solidFill>
                <a:effectLst>
                  <a:outerShdw blurRad="254000" dir="6420000" rotWithShape="0">
                    <a:srgbClr val="000000">
                      <a:alpha val="88000"/>
                    </a:srgbClr>
                  </a:outerShdw>
                </a:effectLst>
                <a:uLnTx/>
                <a:uFillTx/>
                <a:latin typeface="Helvetica" charset="0"/>
                <a:ea typeface="Helvetica" charset="0"/>
                <a:cs typeface="Helvetica" charset="0"/>
                <a:sym typeface="Verdana"/>
              </a:rPr>
              <a:t>transform </a:t>
            </a:r>
          </a:p>
        </p:txBody>
      </p:sp>
      <p:sp>
        <p:nvSpPr>
          <p:cNvPr id="8" name="Rectangle 7"/>
          <p:cNvSpPr/>
          <p:nvPr/>
        </p:nvSpPr>
        <p:spPr>
          <a:xfrm>
            <a:off x="972238" y="3555136"/>
            <a:ext cx="2646878" cy="6692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49" b="1" i="0" u="none" strike="noStrike" kern="1200" cap="none" spc="0" normalizeH="0" baseline="0" noProof="0" dirty="0">
                <a:ln>
                  <a:noFill/>
                </a:ln>
                <a:solidFill>
                  <a:srgbClr val="FEFDFF"/>
                </a:solidFill>
                <a:effectLst>
                  <a:outerShdw blurRad="254000" dir="6420000" rotWithShape="0">
                    <a:srgbClr val="000000">
                      <a:alpha val="88000"/>
                    </a:srgbClr>
                  </a:outerShdw>
                </a:effectLst>
                <a:uLnTx/>
                <a:uFillTx/>
                <a:latin typeface="Helvetica" charset="0"/>
                <a:ea typeface="Helvetica" charset="0"/>
                <a:cs typeface="Helvetica" charset="0"/>
                <a:sym typeface="Verdana"/>
              </a:rPr>
              <a:t>education</a:t>
            </a:r>
            <a:r>
              <a:rPr kumimoji="0" lang="en-US" sz="2699" b="1" i="0" u="none" strike="noStrike" kern="1200" cap="none" spc="0" normalizeH="0" baseline="0" noProof="0" dirty="0">
                <a:ln>
                  <a:noFill/>
                </a:ln>
                <a:solidFill>
                  <a:srgbClr val="FEFDFF"/>
                </a:solidFill>
                <a:effectLst>
                  <a:outerShdw blurRad="254000" dir="6420000" rotWithShape="0">
                    <a:srgbClr val="000000">
                      <a:alpha val="88000"/>
                    </a:srgbClr>
                  </a:outerShdw>
                </a:effectLst>
                <a:uLnTx/>
                <a:uFillTx/>
                <a:latin typeface="Helvetica" charset="0"/>
                <a:ea typeface="Helvetica" charset="0"/>
                <a:cs typeface="Helvetica" charset="0"/>
                <a:sym typeface="Verdana"/>
              </a:rPr>
              <a:t>, 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70576" y="1565509"/>
            <a:ext cx="3935483" cy="4272556"/>
            <a:chOff x="985029" y="1888688"/>
            <a:chExt cx="10494620" cy="11393483"/>
          </a:xfrm>
        </p:grpSpPr>
        <p:pic>
          <p:nvPicPr>
            <p:cNvPr id="7" name="Picture 6" descr="CommonPurposeTypeTreatmentVERSION3.png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1338" b="70105"/>
            <a:stretch/>
          </p:blipFill>
          <p:spPr>
            <a:xfrm>
              <a:off x="985029" y="1888688"/>
              <a:ext cx="10494620" cy="134700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3" name="Group 2"/>
            <p:cNvGrpSpPr/>
            <p:nvPr/>
          </p:nvGrpSpPr>
          <p:grpSpPr>
            <a:xfrm>
              <a:off x="2587268" y="2737478"/>
              <a:ext cx="7535101" cy="10544693"/>
              <a:chOff x="4006583" y="1053854"/>
              <a:chExt cx="3768532" cy="5273720"/>
            </a:xfrm>
          </p:grpSpPr>
          <p:sp>
            <p:nvSpPr>
              <p:cNvPr id="4" name="Shape 161"/>
              <p:cNvSpPr/>
              <p:nvPr/>
            </p:nvSpPr>
            <p:spPr>
              <a:xfrm>
                <a:off x="4038983" y="1053854"/>
                <a:ext cx="3736132" cy="5273720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26783" tIns="26783" rIns="26783" bIns="26783" anchor="ctr">
                <a:spAutoFit/>
              </a:bodyPr>
              <a:lstStyle>
                <a:lvl1pPr>
                  <a:spcBef>
                    <a:spcPts val="2500"/>
                  </a:spcBef>
                  <a:defRPr sz="8000" b="1" spc="0">
                    <a:solidFill>
                      <a:srgbClr val="FEFDFF"/>
                    </a:solidFill>
                    <a:effectLst>
                      <a:outerShdw blurRad="254000" dir="6420000" rotWithShape="0">
                        <a:srgbClr val="000000">
                          <a:alpha val="88000"/>
                        </a:srgbClr>
                      </a:outerShdw>
                    </a:effectLst>
                    <a:latin typeface="Verdana"/>
                    <a:ea typeface="Verdana"/>
                    <a:cs typeface="Verdana"/>
                    <a:sym typeface="Verdana"/>
                  </a:defRPr>
                </a:lvl1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999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FDFF"/>
                    </a:solidFill>
                    <a:effectLst>
                      <a:outerShdw blurRad="254000" dir="6420000" rotWithShape="0">
                        <a:srgbClr val="000000">
                          <a:alpha val="88000"/>
                        </a:srgbClr>
                      </a:outerShdw>
                    </a:effectLst>
                    <a:uLnTx/>
                    <a:uFillTx/>
                    <a:latin typeface="Helvetica" charset="0"/>
                    <a:ea typeface="Helvetica" charset="0"/>
                    <a:cs typeface="Helvetica" charset="0"/>
                    <a:sym typeface="Verdana"/>
                  </a:rPr>
                  <a:t>At the U, we </a:t>
                </a:r>
                <a:r>
                  <a:rPr kumimoji="0" sz="7199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FDFF"/>
                    </a:solidFill>
                    <a:effectLst>
                      <a:outerShdw blurRad="254000" dir="6420000" rotWithShape="0">
                        <a:srgbClr val="000000">
                          <a:alpha val="88000"/>
                        </a:srgbClr>
                      </a:outerShdw>
                    </a:effectLst>
                    <a:uLnTx/>
                    <a:uFillTx/>
                    <a:latin typeface="Helvetica" charset="0"/>
                    <a:ea typeface="Helvetica" charset="0"/>
                    <a:cs typeface="Helvetica" charset="0"/>
                    <a:sym typeface="Verdana"/>
                  </a:rPr>
                  <a:t>lives</a:t>
                </a:r>
                <a:endParaRPr kumimoji="0" lang="en-US" sz="3299" b="1" i="0" u="none" strike="noStrike" kern="1200" cap="none" spc="0" normalizeH="0" baseline="0" noProof="0" dirty="0">
                  <a:ln>
                    <a:noFill/>
                  </a:ln>
                  <a:solidFill>
                    <a:srgbClr val="FEFDFF"/>
                  </a:solidFill>
                  <a:effectLst>
                    <a:outerShdw blurRad="254000" dir="6420000" rotWithShape="0">
                      <a:srgbClr val="000000">
                        <a:alpha val="88000"/>
                      </a:srgbClr>
                    </a:outerShdw>
                  </a:effectLst>
                  <a:uLnTx/>
                  <a:uFillTx/>
                  <a:latin typeface="Helvetica" charset="0"/>
                  <a:ea typeface="Helvetica" charset="0"/>
                  <a:cs typeface="Helvetica" charset="0"/>
                  <a:sym typeface="Verdana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99" b="1" i="0" u="none" strike="noStrike" kern="1200" cap="none" spc="0" normalizeH="0" baseline="0" noProof="0" dirty="0">
                  <a:ln>
                    <a:noFill/>
                  </a:ln>
                  <a:solidFill>
                    <a:srgbClr val="FEFDFF"/>
                  </a:solidFill>
                  <a:effectLst>
                    <a:outerShdw blurRad="254000" dir="6420000" rotWithShape="0">
                      <a:srgbClr val="000000">
                        <a:alpha val="88000"/>
                      </a:srgbClr>
                    </a:outerShdw>
                  </a:effectLst>
                  <a:uLnTx/>
                  <a:uFillTx/>
                  <a:latin typeface="Helvetica" charset="0"/>
                  <a:ea typeface="Helvetica" charset="0"/>
                  <a:cs typeface="Helvetica" charset="0"/>
                  <a:sym typeface="Verdana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749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FDFF"/>
                    </a:solidFill>
                    <a:effectLst>
                      <a:outerShdw blurRad="254000" dir="6420000" rotWithShape="0">
                        <a:srgbClr val="000000">
                          <a:alpha val="88000"/>
                        </a:srgbClr>
                      </a:outerShdw>
                    </a:effectLst>
                    <a:uLnTx/>
                    <a:uFillTx/>
                    <a:latin typeface="Helvetica" charset="0"/>
                    <a:ea typeface="Helvetica" charset="0"/>
                    <a:cs typeface="Helvetica" charset="0"/>
                    <a:sym typeface="Verdana"/>
                  </a:rPr>
                  <a:t>research</a:t>
                </a:r>
                <a:r>
                  <a:rPr kumimoji="0" sz="3299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FDFF"/>
                    </a:solidFill>
                    <a:effectLst>
                      <a:outerShdw blurRad="254000" dir="6420000" rotWithShape="0">
                        <a:srgbClr val="000000">
                          <a:alpha val="88000"/>
                        </a:srgbClr>
                      </a:outerShdw>
                    </a:effectLst>
                    <a:uLnTx/>
                    <a:uFillTx/>
                    <a:latin typeface="Helvetica" charset="0"/>
                    <a:ea typeface="Helvetica" charset="0"/>
                    <a:cs typeface="Helvetica" charset="0"/>
                    <a:sym typeface="Verdana"/>
                  </a:rPr>
                  <a:t>,</a:t>
                </a:r>
                <a:r>
                  <a:rPr kumimoji="0" sz="2699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FDFF"/>
                    </a:solidFill>
                    <a:effectLst>
                      <a:outerShdw blurRad="254000" dir="6420000" rotWithShape="0">
                        <a:srgbClr val="000000">
                          <a:alpha val="88000"/>
                        </a:srgbClr>
                      </a:outerShdw>
                    </a:effectLst>
                    <a:uLnTx/>
                    <a:uFillTx/>
                    <a:latin typeface="Helvetica" charset="0"/>
                    <a:ea typeface="Helvetica" charset="0"/>
                    <a:cs typeface="Helvetica" charset="0"/>
                    <a:sym typeface="Verdana"/>
                  </a:rPr>
                  <a:t> </a:t>
                </a:r>
                <a:endParaRPr kumimoji="0" lang="en-US" sz="2699" b="1" i="0" u="none" strike="noStrike" kern="1200" cap="none" spc="0" normalizeH="0" baseline="0" noProof="0" dirty="0">
                  <a:ln>
                    <a:noFill/>
                  </a:ln>
                  <a:solidFill>
                    <a:srgbClr val="FEFDFF"/>
                  </a:solidFill>
                  <a:effectLst>
                    <a:outerShdw blurRad="254000" dir="6420000" rotWithShape="0">
                      <a:srgbClr val="000000">
                        <a:alpha val="88000"/>
                      </a:srgbClr>
                    </a:outerShdw>
                  </a:effectLst>
                  <a:uLnTx/>
                  <a:uFillTx/>
                  <a:latin typeface="Helvetica" charset="0"/>
                  <a:ea typeface="Helvetica" charset="0"/>
                  <a:cs typeface="Helvetica" charset="0"/>
                  <a:sym typeface="Verdana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699" b="1" i="0" u="none" strike="noStrike" kern="1200" cap="none" spc="0" normalizeH="0" baseline="0" noProof="0" dirty="0">
                  <a:ln>
                    <a:noFill/>
                  </a:ln>
                  <a:solidFill>
                    <a:srgbClr val="FEFDFF"/>
                  </a:solidFill>
                  <a:effectLst>
                    <a:outerShdw blurRad="254000" dir="6420000" rotWithShape="0">
                      <a:srgbClr val="000000">
                        <a:alpha val="88000"/>
                      </a:srgbClr>
                    </a:outerShdw>
                  </a:effectLst>
                  <a:uLnTx/>
                  <a:uFillTx/>
                  <a:latin typeface="Helvetica" charset="0"/>
                  <a:ea typeface="Helvetica" charset="0"/>
                  <a:cs typeface="Helvetica" charset="0"/>
                  <a:sym typeface="Verdana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699" b="1" i="0" u="none" strike="noStrike" kern="1200" cap="none" spc="0" normalizeH="0" baseline="0" noProof="0" dirty="0">
                  <a:ln>
                    <a:noFill/>
                  </a:ln>
                  <a:solidFill>
                    <a:srgbClr val="FEFDFF"/>
                  </a:solidFill>
                  <a:effectLst>
                    <a:outerShdw blurRad="254000" dir="6420000" rotWithShape="0">
                      <a:srgbClr val="000000">
                        <a:alpha val="88000"/>
                      </a:srgbClr>
                    </a:outerShdw>
                  </a:effectLst>
                  <a:uLnTx/>
                  <a:uFillTx/>
                  <a:latin typeface="Helvetica" charset="0"/>
                  <a:ea typeface="Helvetica" charset="0"/>
                  <a:cs typeface="Helvetica" charset="0"/>
                  <a:sym typeface="Verdana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699" b="1" i="0" u="none" strike="noStrike" kern="1200" cap="none" spc="0" normalizeH="0" baseline="0" noProof="0" dirty="0">
                  <a:ln>
                    <a:noFill/>
                  </a:ln>
                  <a:solidFill>
                    <a:srgbClr val="FEFDFF"/>
                  </a:solidFill>
                  <a:effectLst>
                    <a:outerShdw blurRad="254000" dir="6420000" rotWithShape="0">
                      <a:srgbClr val="000000">
                        <a:alpha val="88000"/>
                      </a:srgbClr>
                    </a:outerShdw>
                  </a:effectLst>
                  <a:uLnTx/>
                  <a:uFillTx/>
                  <a:latin typeface="Helvetica" charset="0"/>
                  <a:ea typeface="Helvetica" charset="0"/>
                  <a:cs typeface="Helvetica" charset="0"/>
                  <a:sym typeface="Verdana"/>
                </a:endParaRPr>
              </a:p>
            </p:txBody>
          </p:sp>
          <p:sp>
            <p:nvSpPr>
              <p:cNvPr id="2" name="TextBox 1"/>
              <p:cNvSpPr txBox="1"/>
              <p:nvPr/>
            </p:nvSpPr>
            <p:spPr>
              <a:xfrm>
                <a:off x="4006583" y="2916418"/>
                <a:ext cx="2073002" cy="615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399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rPr>
                  <a:t>through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4006583" y="5049046"/>
                <a:ext cx="1582059" cy="615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399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rPr>
                  <a:t>and</a:t>
                </a:r>
              </a:p>
            </p:txBody>
          </p:sp>
        </p:grpSp>
        <p:sp>
          <p:nvSpPr>
            <p:cNvPr id="11" name="Rectangle 10"/>
            <p:cNvSpPr/>
            <p:nvPr/>
          </p:nvSpPr>
          <p:spPr>
            <a:xfrm>
              <a:off x="2573109" y="9503976"/>
              <a:ext cx="7310548" cy="17847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749" b="1" i="0" u="none" strike="noStrike" kern="1200" cap="none" spc="0" normalizeH="0" baseline="0" noProof="0" dirty="0">
                  <a:ln>
                    <a:noFill/>
                  </a:ln>
                  <a:solidFill>
                    <a:srgbClr val="FEFDFF"/>
                  </a:solidFill>
                  <a:effectLst>
                    <a:outerShdw blurRad="254000" dir="6420000" rotWithShape="0">
                      <a:srgbClr val="000000">
                        <a:alpha val="88000"/>
                      </a:srgbClr>
                    </a:outerShdw>
                  </a:effectLst>
                  <a:uLnTx/>
                  <a:uFillTx/>
                  <a:latin typeface="Helvetica" charset="0"/>
                  <a:ea typeface="Helvetica" charset="0"/>
                  <a:cs typeface="Helvetica" charset="0"/>
                </a:rPr>
                <a:t>innovation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charset="0"/>
                  <a:ea typeface="Helvetica" charset="0"/>
                  <a:cs typeface="Helvetica" charset="0"/>
                </a:rPr>
                <a:t>, 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544765" y="11244064"/>
              <a:ext cx="5600679" cy="17847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749" b="1" i="0" u="none" strike="noStrike" kern="1200" cap="none" spc="0" normalizeH="0" baseline="0" noProof="0" dirty="0">
                  <a:ln>
                    <a:noFill/>
                  </a:ln>
                  <a:solidFill>
                    <a:srgbClr val="FEFDFF"/>
                  </a:solidFill>
                  <a:effectLst>
                    <a:outerShdw blurRad="254000" dir="6420000" rotWithShape="0">
                      <a:srgbClr val="000000">
                        <a:alpha val="88000"/>
                      </a:srgbClr>
                    </a:outerShdw>
                  </a:effectLst>
                  <a:uLnTx/>
                  <a:uFillTx/>
                  <a:latin typeface="Helvetica" charset="0"/>
                  <a:ea typeface="Helvetica" charset="0"/>
                  <a:cs typeface="Helvetica" charset="0"/>
                </a:rPr>
                <a:t>service</a:t>
              </a:r>
              <a:r>
                <a:rPr kumimoji="0" lang="en-US" sz="3599" b="1" i="0" u="none" strike="noStrike" kern="1200" cap="none" spc="0" normalizeH="0" baseline="0" noProof="0" dirty="0">
                  <a:ln>
                    <a:noFill/>
                  </a:ln>
                  <a:solidFill>
                    <a:srgbClr val="FEFDFF"/>
                  </a:solidFill>
                  <a:effectLst>
                    <a:outerShdw blurRad="254000" dir="6420000" rotWithShape="0">
                      <a:srgbClr val="000000">
                        <a:alpha val="88000"/>
                      </a:srgbClr>
                    </a:outerShdw>
                  </a:effectLst>
                  <a:uLnTx/>
                  <a:uFillTx/>
                  <a:latin typeface="Helvetica" charset="0"/>
                  <a:ea typeface="Helvetica" charset="0"/>
                  <a:cs typeface="Helvetica" charset="0"/>
                </a:rPr>
                <a:t>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55703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1950"/>
          </a:xfrm>
        </p:spPr>
        <p:txBody>
          <a:bodyPr>
            <a:normAutofit fontScale="90000"/>
          </a:bodyPr>
          <a:lstStyle/>
          <a:p>
            <a:pPr defTabSz="514350">
              <a:defRPr/>
            </a:pPr>
            <a:r>
              <a:rPr lang="en-US" dirty="0">
                <a:latin typeface="Futura Medium" panose="020B0602020204020303" pitchFamily="34" charset="-79"/>
                <a:cs typeface="Futura Medium" panose="020B0602020204020303" pitchFamily="34" charset="-79"/>
              </a:rPr>
              <a:t>WELCOME</a:t>
            </a:r>
            <a:br>
              <a:rPr lang="en-US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en-US" dirty="0">
                <a:latin typeface="Futura Medium" panose="020B0602020204020303" pitchFamily="34" charset="-79"/>
                <a:cs typeface="Futura Medium" panose="020B0602020204020303" pitchFamily="34" charset="-79"/>
              </a:rPr>
              <a:t>Dean Daniel Berg</a:t>
            </a:r>
            <a:br>
              <a:rPr lang="en-US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52400" y="3171641"/>
            <a:ext cx="5541720" cy="1650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006600"/>
                </a:solidFill>
                <a:latin typeface="Georgia" pitchFamily="18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pic>
        <p:nvPicPr>
          <p:cNvPr id="9" name="Picture 8" descr="u-logo-letterhead-u.wmf"/>
          <p:cNvPicPr/>
          <p:nvPr/>
        </p:nvPicPr>
        <p:blipFill>
          <a:blip r:embed="rId2"/>
          <a:stretch>
            <a:fillRect/>
          </a:stretch>
        </p:blipFill>
        <p:spPr>
          <a:xfrm>
            <a:off x="820996" y="6546758"/>
            <a:ext cx="336550" cy="19169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" name="Straight Connector 9"/>
          <p:cNvCxnSpPr/>
          <p:nvPr/>
        </p:nvCxnSpPr>
        <p:spPr>
          <a:xfrm>
            <a:off x="820996" y="6461708"/>
            <a:ext cx="7611804" cy="20997"/>
          </a:xfrm>
          <a:prstGeom prst="line">
            <a:avLst/>
          </a:prstGeom>
          <a:ln>
            <a:solidFill>
              <a:srgbClr val="0050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064238" y="6502510"/>
            <a:ext cx="5756570" cy="223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50" b="1" i="1" u="none" strike="noStrike" kern="1200" cap="none" spc="0" normalizeH="0" baseline="0" noProof="0" dirty="0">
                <a:ln>
                  <a:noFill/>
                </a:ln>
                <a:solidFill>
                  <a:srgbClr val="005030"/>
                </a:solidFill>
                <a:effectLst/>
                <a:uLnTx/>
                <a:uFillTx/>
                <a:latin typeface="Century Schoolbook" panose="02040604050505020304" pitchFamily="18" charset="0"/>
                <a:ea typeface="+mn-ea"/>
                <a:cs typeface="+mn-cs"/>
              </a:rPr>
              <a:t>Transforming Lives Through Education, Research, Innovation and Service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47578" y="6048815"/>
            <a:ext cx="23166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5030"/>
                </a:solidFill>
                <a:effectLst/>
                <a:uLnTx/>
                <a:uFillTx/>
                <a:latin typeface="Century Schoolbook" panose="02040604050505020304" pitchFamily="18" charset="0"/>
                <a:ea typeface="+mn-ea"/>
                <a:cs typeface="+mn-cs"/>
              </a:rPr>
              <a:t>UNIVERSITY OF MIAMI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47321"/>
                </a:solidFill>
                <a:effectLst/>
                <a:uLnTx/>
                <a:uFillTx/>
                <a:latin typeface="Century Schoolbook" panose="02040604050505020304" pitchFamily="18" charset="0"/>
                <a:ea typeface="+mn-ea"/>
                <a:cs typeface="+mn-cs"/>
              </a:rPr>
              <a:t>COLLEGE of ENGINEERING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066" y="1946393"/>
            <a:ext cx="6203244" cy="4135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777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BDAED35-62AD-6E41-AB48-52989B8CEB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348953" cy="696835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CE50E03-E45A-1E48-A083-168C9566E3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9090" y="-1"/>
            <a:ext cx="8458200" cy="149510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College of Engineering</a:t>
            </a:r>
            <a:br>
              <a:rPr lang="en-US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en-US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Safety First!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5E12ED-BDFC-3A4A-B338-99345600FB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9190" y="5620024"/>
            <a:ext cx="6858000" cy="1655762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Spring 2020 </a:t>
            </a:r>
          </a:p>
          <a:p>
            <a:r>
              <a:rPr lang="en-US" sz="3600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Graduate Orientation </a:t>
            </a:r>
          </a:p>
        </p:txBody>
      </p:sp>
    </p:spTree>
    <p:extLst>
      <p:ext uri="{BB962C8B-B14F-4D97-AF65-F5344CB8AC3E}">
        <p14:creationId xmlns:p14="http://schemas.microsoft.com/office/powerpoint/2010/main" val="332692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52600"/>
            <a:ext cx="7772400" cy="1470025"/>
          </a:xfrm>
        </p:spPr>
        <p:txBody>
          <a:bodyPr/>
          <a:lstStyle/>
          <a:p>
            <a:r>
              <a:rPr lang="en-US" dirty="0"/>
              <a:t>Welcome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College of Engineering</a:t>
            </a:r>
          </a:p>
          <a:p>
            <a:r>
              <a:rPr lang="en-US" dirty="0"/>
              <a:t>Graduate Student Orientation</a:t>
            </a:r>
          </a:p>
        </p:txBody>
      </p:sp>
      <p:pic>
        <p:nvPicPr>
          <p:cNvPr id="4" name="Picture 3" descr="u-logo-letterhead-u.wmf"/>
          <p:cNvPicPr/>
          <p:nvPr/>
        </p:nvPicPr>
        <p:blipFill>
          <a:blip r:embed="rId2"/>
          <a:stretch>
            <a:fillRect/>
          </a:stretch>
        </p:blipFill>
        <p:spPr>
          <a:xfrm>
            <a:off x="820996" y="6546758"/>
            <a:ext cx="336550" cy="19169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" name="Straight Connector 4"/>
          <p:cNvCxnSpPr/>
          <p:nvPr/>
        </p:nvCxnSpPr>
        <p:spPr>
          <a:xfrm>
            <a:off x="820996" y="6461708"/>
            <a:ext cx="7611804" cy="20997"/>
          </a:xfrm>
          <a:prstGeom prst="line">
            <a:avLst/>
          </a:prstGeom>
          <a:ln>
            <a:solidFill>
              <a:srgbClr val="0050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064238" y="6502510"/>
            <a:ext cx="5756570" cy="223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50" b="1" i="1" dirty="0">
                <a:solidFill>
                  <a:srgbClr val="005030"/>
                </a:solidFill>
                <a:latin typeface="Century Schoolbook" panose="02040604050505020304" pitchFamily="18" charset="0"/>
              </a:rPr>
              <a:t>Transforming Lives Through Education, Research, Innovation and Service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7578" y="6048815"/>
            <a:ext cx="23166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rgbClr val="005030"/>
                </a:solidFill>
                <a:latin typeface="Century Schoolbook" panose="02040604050505020304" pitchFamily="18" charset="0"/>
              </a:rPr>
              <a:t>UNIVERSITY OF MIAMI</a:t>
            </a:r>
          </a:p>
          <a:p>
            <a:r>
              <a:rPr lang="en-US" sz="1100" b="1" dirty="0">
                <a:solidFill>
                  <a:srgbClr val="F47321"/>
                </a:solidFill>
                <a:latin typeface="Century Schoolbook" panose="02040604050505020304" pitchFamily="18" charset="0"/>
              </a:rPr>
              <a:t>COLLEGE of ENGINEERING</a:t>
            </a:r>
          </a:p>
        </p:txBody>
      </p:sp>
    </p:spTree>
    <p:extLst>
      <p:ext uri="{BB962C8B-B14F-4D97-AF65-F5344CB8AC3E}">
        <p14:creationId xmlns:p14="http://schemas.microsoft.com/office/powerpoint/2010/main" val="658779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38200" y="1570037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Tarika Sankar, President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015" y="719564"/>
            <a:ext cx="2965356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8838" y="3452019"/>
            <a:ext cx="2747962" cy="16160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54857"/>
            <a:ext cx="54102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Graduate Engineering Student Council (GESC)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52400" y="3171641"/>
            <a:ext cx="5541720" cy="1650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006600"/>
                </a:solidFill>
                <a:latin typeface="Georgia" pitchFamily="18" charset="0"/>
                <a:ea typeface="+mj-ea"/>
                <a:cs typeface="+mj-cs"/>
              </a:defRPr>
            </a:lvl1pPr>
          </a:lstStyle>
          <a:p>
            <a:r>
              <a:rPr lang="en-US" sz="3200" dirty="0"/>
              <a:t>Graduate Student Association (GSA)</a:t>
            </a:r>
          </a:p>
        </p:txBody>
      </p:sp>
      <p:pic>
        <p:nvPicPr>
          <p:cNvPr id="9" name="Picture 8" descr="u-logo-letterhead-u.wmf"/>
          <p:cNvPicPr/>
          <p:nvPr/>
        </p:nvPicPr>
        <p:blipFill>
          <a:blip r:embed="rId4"/>
          <a:stretch>
            <a:fillRect/>
          </a:stretch>
        </p:blipFill>
        <p:spPr>
          <a:xfrm>
            <a:off x="820996" y="6546758"/>
            <a:ext cx="336550" cy="19169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" name="Straight Connector 9"/>
          <p:cNvCxnSpPr/>
          <p:nvPr/>
        </p:nvCxnSpPr>
        <p:spPr>
          <a:xfrm>
            <a:off x="820996" y="6461708"/>
            <a:ext cx="7611804" cy="20997"/>
          </a:xfrm>
          <a:prstGeom prst="line">
            <a:avLst/>
          </a:prstGeom>
          <a:ln>
            <a:solidFill>
              <a:srgbClr val="0050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064238" y="6502510"/>
            <a:ext cx="5756570" cy="223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50" b="1" i="1" dirty="0">
                <a:solidFill>
                  <a:srgbClr val="005030"/>
                </a:solidFill>
                <a:latin typeface="Century Schoolbook" panose="02040604050505020304" pitchFamily="18" charset="0"/>
              </a:rPr>
              <a:t>Transforming Lives Through Education, Research, Innovation and Service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47578" y="6048815"/>
            <a:ext cx="23166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rgbClr val="005030"/>
                </a:solidFill>
                <a:latin typeface="Century Schoolbook" panose="02040604050505020304" pitchFamily="18" charset="0"/>
              </a:rPr>
              <a:t>UNIVERSITY OF MIAMI</a:t>
            </a:r>
          </a:p>
          <a:p>
            <a:r>
              <a:rPr lang="en-US" sz="1100" b="1" dirty="0">
                <a:solidFill>
                  <a:srgbClr val="F47321"/>
                </a:solidFill>
                <a:latin typeface="Century Schoolbook" panose="02040604050505020304" pitchFamily="18" charset="0"/>
              </a:rPr>
              <a:t>COLLEGE of ENGINEERING</a:t>
            </a:r>
          </a:p>
        </p:txBody>
      </p:sp>
    </p:spTree>
    <p:extLst>
      <p:ext uri="{BB962C8B-B14F-4D97-AF65-F5344CB8AC3E}">
        <p14:creationId xmlns:p14="http://schemas.microsoft.com/office/powerpoint/2010/main" val="573355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66700" y="1371600"/>
            <a:ext cx="8610600" cy="3581400"/>
          </a:xfrm>
        </p:spPr>
        <p:txBody>
          <a:bodyPr>
            <a:noAutofit/>
          </a:bodyPr>
          <a:lstStyle/>
          <a:p>
            <a:pPr marL="1201738" indent="-1201738" algn="l"/>
            <a:r>
              <a:rPr lang="en-US" sz="2000" u="sng" dirty="0"/>
              <a:t>Department Chairs and Graduate Program Directors</a:t>
            </a:r>
          </a:p>
          <a:p>
            <a:pPr marL="1201738" indent="-1201738" algn="l"/>
            <a:r>
              <a:rPr lang="en-US" sz="2000" dirty="0"/>
              <a:t>BME:  Dr. Manns and Dr. Ziebarth (Dr. Zhao, Medical Physics)</a:t>
            </a:r>
          </a:p>
          <a:p>
            <a:pPr marL="1201738" indent="-1201738" algn="l"/>
            <a:r>
              <a:rPr lang="en-US" sz="2000" dirty="0"/>
              <a:t>CAE:  Dr. Nanni and Dr. </a:t>
            </a:r>
            <a:r>
              <a:rPr lang="en-US" sz="2000" dirty="0" err="1"/>
              <a:t>Giancaspro</a:t>
            </a:r>
            <a:r>
              <a:rPr lang="en-US" sz="2000" dirty="0"/>
              <a:t> (Dr. Andiroglu, Construction </a:t>
            </a:r>
            <a:r>
              <a:rPr lang="en-US" sz="2000" dirty="0" err="1"/>
              <a:t>Mgt</a:t>
            </a:r>
            <a:r>
              <a:rPr lang="en-US" sz="2000" dirty="0"/>
              <a:t>)</a:t>
            </a:r>
          </a:p>
          <a:p>
            <a:pPr marL="1201738" indent="-1201738" algn="l"/>
            <a:r>
              <a:rPr lang="en-US" sz="2000" dirty="0"/>
              <a:t>ECE:  Dr. Abdel-Mottaleb and Dr. Premaratne</a:t>
            </a:r>
          </a:p>
          <a:p>
            <a:pPr marL="1201738" indent="-1201738" algn="l"/>
            <a:r>
              <a:rPr lang="en-US" sz="2000" dirty="0"/>
              <a:t>IEN:  Dr. Omachonu and Dr. Erkoc</a:t>
            </a:r>
          </a:p>
          <a:p>
            <a:pPr marL="1201738" indent="-1201738" algn="l"/>
            <a:r>
              <a:rPr lang="en-US" sz="2000" dirty="0"/>
              <a:t>MAE:  Dr. </a:t>
            </a:r>
            <a:r>
              <a:rPr lang="en-US" sz="2000" dirty="0" err="1"/>
              <a:t>Coverstone</a:t>
            </a:r>
            <a:r>
              <a:rPr lang="en-US" sz="2000" dirty="0"/>
              <a:t> and Dr. Yang (Dr. Zha, Ocean Engineering)</a:t>
            </a:r>
          </a:p>
          <a:p>
            <a:pPr marL="1201738" indent="-1201738" algn="l"/>
            <a:endParaRPr lang="en-US" sz="2000" dirty="0"/>
          </a:p>
          <a:p>
            <a:pPr marL="1201738" indent="-1201738" algn="l"/>
            <a:r>
              <a:rPr lang="en-US" sz="2000" dirty="0"/>
              <a:t>Dean’s Office (consistency check)</a:t>
            </a:r>
          </a:p>
          <a:p>
            <a:pPr marL="1201738" indent="-1201738" algn="l"/>
            <a:r>
              <a:rPr lang="en-US" sz="2000" dirty="0"/>
              <a:t>MS admissions: David Poole, Director of Admissions, </a:t>
            </a:r>
            <a:r>
              <a:rPr lang="en-US" sz="2000" dirty="0">
                <a:hlinkClick r:id="rId3"/>
              </a:rPr>
              <a:t>dtpoole@miami.edu</a:t>
            </a:r>
            <a:r>
              <a:rPr lang="en-US" sz="2000" dirty="0"/>
              <a:t> </a:t>
            </a:r>
          </a:p>
          <a:p>
            <a:pPr marL="1201738" indent="-1201738" algn="l"/>
            <a:r>
              <a:rPr lang="en-US" sz="2000" dirty="0"/>
              <a:t>Graduate research: Helena Solo-Gabriele, Ph.D., P.E., Professor and </a:t>
            </a:r>
          </a:p>
          <a:p>
            <a:pPr marL="1201738" indent="-1201738" algn="l"/>
            <a:r>
              <a:rPr lang="en-US" sz="2000" dirty="0"/>
              <a:t>                               Assoc. Dean, Research, </a:t>
            </a:r>
            <a:r>
              <a:rPr lang="en-US" sz="2000" dirty="0">
                <a:hlinkClick r:id="rId4"/>
              </a:rPr>
              <a:t>hmsolo@miami.edu</a:t>
            </a:r>
            <a:endParaRPr lang="en-US" sz="2000" dirty="0"/>
          </a:p>
          <a:p>
            <a:pPr marL="1201738" indent="-1201738" algn="l"/>
            <a:r>
              <a:rPr lang="en-US" sz="2000" dirty="0"/>
              <a:t>Graduate academics:  Derin Ural, Ph.D., Professor of Practice and </a:t>
            </a:r>
          </a:p>
          <a:p>
            <a:pPr marL="1201738" indent="-1201738" algn="l"/>
            <a:r>
              <a:rPr lang="en-US" sz="2000" dirty="0"/>
              <a:t>                               Assoc. Dean, Student Affairs, </a:t>
            </a:r>
            <a:r>
              <a:rPr lang="en-US" sz="2000" dirty="0">
                <a:hlinkClick r:id="rId5"/>
              </a:rPr>
              <a:t>dnu3@miami.edu</a:t>
            </a:r>
            <a:r>
              <a:rPr lang="en-US" sz="2000" dirty="0"/>
              <a:t> </a:t>
            </a:r>
          </a:p>
          <a:p>
            <a:pPr marL="1201738" indent="-1201738" algn="l"/>
            <a:endParaRPr lang="en-US" sz="2000" dirty="0"/>
          </a:p>
          <a:p>
            <a:endParaRPr lang="en-US" sz="2000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0" y="0"/>
            <a:ext cx="9067800" cy="1470025"/>
          </a:xfrm>
        </p:spPr>
        <p:txBody>
          <a:bodyPr/>
          <a:lstStyle/>
          <a:p>
            <a:r>
              <a:rPr lang="en-US" dirty="0"/>
              <a:t>CoE Graduate Student Orientation</a:t>
            </a:r>
          </a:p>
        </p:txBody>
      </p:sp>
      <p:pic>
        <p:nvPicPr>
          <p:cNvPr id="6" name="Picture 5" descr="u-logo-letterhead-u.wmf"/>
          <p:cNvPicPr/>
          <p:nvPr/>
        </p:nvPicPr>
        <p:blipFill>
          <a:blip r:embed="rId6"/>
          <a:stretch>
            <a:fillRect/>
          </a:stretch>
        </p:blipFill>
        <p:spPr>
          <a:xfrm>
            <a:off x="820996" y="6546758"/>
            <a:ext cx="336550" cy="19169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" name="Straight Connector 6"/>
          <p:cNvCxnSpPr/>
          <p:nvPr/>
        </p:nvCxnSpPr>
        <p:spPr>
          <a:xfrm>
            <a:off x="820996" y="6461708"/>
            <a:ext cx="7611804" cy="20997"/>
          </a:xfrm>
          <a:prstGeom prst="line">
            <a:avLst/>
          </a:prstGeom>
          <a:ln>
            <a:solidFill>
              <a:srgbClr val="0050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064238" y="6502510"/>
            <a:ext cx="5756570" cy="223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50" b="1" i="1" dirty="0">
                <a:solidFill>
                  <a:srgbClr val="005030"/>
                </a:solidFill>
                <a:latin typeface="Century Schoolbook" panose="02040604050505020304" pitchFamily="18" charset="0"/>
              </a:rPr>
              <a:t>Transforming Lives Through Education, Research, Innovation and Service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7578" y="6048815"/>
            <a:ext cx="23166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rgbClr val="005030"/>
                </a:solidFill>
                <a:latin typeface="Century Schoolbook" panose="02040604050505020304" pitchFamily="18" charset="0"/>
              </a:rPr>
              <a:t>UNIVERSITY OF MIAMI</a:t>
            </a:r>
          </a:p>
          <a:p>
            <a:r>
              <a:rPr lang="en-US" sz="1100" b="1" dirty="0">
                <a:solidFill>
                  <a:srgbClr val="F47321"/>
                </a:solidFill>
                <a:latin typeface="Century Schoolbook" panose="02040604050505020304" pitchFamily="18" charset="0"/>
              </a:rPr>
              <a:t>COLLEGE of ENGINEERING</a:t>
            </a:r>
          </a:p>
        </p:txBody>
      </p:sp>
    </p:spTree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Getting Started</a:t>
            </a:r>
            <a:endParaRPr lang="en-US" dirty="0">
              <a:sym typeface="Wingdings" pitchFamily="2" charset="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52400" y="1371600"/>
            <a:ext cx="9220200" cy="4525963"/>
          </a:xfrm>
        </p:spPr>
        <p:txBody>
          <a:bodyPr>
            <a:normAutofit/>
          </a:bodyPr>
          <a:lstStyle/>
          <a:p>
            <a:pPr lvl="1"/>
            <a:r>
              <a:rPr lang="en-US" sz="2400" dirty="0">
                <a:sym typeface="Wingdings" pitchFamily="2" charset="2"/>
              </a:rPr>
              <a:t>Basics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sz="2000" dirty="0">
                <a:sym typeface="Wingdings" pitchFamily="2" charset="2"/>
              </a:rPr>
              <a:t>(talk to fellow students)</a:t>
            </a:r>
          </a:p>
          <a:p>
            <a:pPr lvl="1"/>
            <a:r>
              <a:rPr lang="en-US" sz="2400" dirty="0">
                <a:sym typeface="Wingdings" pitchFamily="2" charset="2"/>
              </a:rPr>
              <a:t>SS# </a:t>
            </a:r>
            <a:r>
              <a:rPr lang="en-US" sz="2000" dirty="0">
                <a:sym typeface="Wingdings" pitchFamily="2" charset="2"/>
              </a:rPr>
              <a:t>(if employed by Department)</a:t>
            </a:r>
          </a:p>
          <a:p>
            <a:pPr lvl="1"/>
            <a:r>
              <a:rPr lang="en-US" sz="2400" dirty="0">
                <a:sym typeface="Wingdings" pitchFamily="2" charset="2"/>
              </a:rPr>
              <a:t>Course Registration</a:t>
            </a:r>
          </a:p>
          <a:p>
            <a:pPr lvl="1"/>
            <a:r>
              <a:rPr lang="en-US" sz="2400" dirty="0">
                <a:sym typeface="Wingdings" pitchFamily="2" charset="2"/>
              </a:rPr>
              <a:t>Program of Study </a:t>
            </a:r>
            <a:r>
              <a:rPr lang="en-US" sz="2000" dirty="0">
                <a:sym typeface="Wingdings" pitchFamily="2" charset="2"/>
              </a:rPr>
              <a:t>(list of courses that count towards your degree)</a:t>
            </a:r>
          </a:p>
          <a:p>
            <a:pPr lvl="1"/>
            <a:r>
              <a:rPr lang="en-US" sz="2400" dirty="0">
                <a:sym typeface="Wingdings" pitchFamily="2" charset="2"/>
              </a:rPr>
              <a:t>Program or Research Committee Chair. Committee Members (3 for MS, 4 for PhD, min., chair inclusive)</a:t>
            </a:r>
          </a:p>
          <a:p>
            <a:pPr lvl="1"/>
            <a:r>
              <a:rPr lang="en-US" sz="2400" dirty="0">
                <a:sym typeface="Wingdings" pitchFamily="2" charset="2"/>
              </a:rPr>
              <a:t>Program requirements.  Read 2020 to 2021 bulletin </a:t>
            </a:r>
            <a:r>
              <a:rPr lang="en-US" sz="1600" dirty="0">
                <a:sym typeface="Wingdings" pitchFamily="2" charset="2"/>
                <a:hlinkClick r:id="rId2"/>
              </a:rPr>
              <a:t>http://bulletin.miami.edu/</a:t>
            </a:r>
            <a:endParaRPr lang="en-US" sz="1600" dirty="0">
              <a:sym typeface="Wingdings" pitchFamily="2" charset="2"/>
            </a:endParaRPr>
          </a:p>
          <a:p>
            <a:pPr marL="457200" lvl="1" indent="0">
              <a:buNone/>
            </a:pPr>
            <a:r>
              <a:rPr lang="en-US" sz="1600" dirty="0">
                <a:sym typeface="Wingdings" pitchFamily="2" charset="2"/>
              </a:rPr>
              <a:t>      </a:t>
            </a:r>
            <a:r>
              <a:rPr lang="en-US" sz="1600" dirty="0">
                <a:sym typeface="Wingdings" pitchFamily="2" charset="2"/>
                <a:hlinkClick r:id="rId3"/>
              </a:rPr>
              <a:t>http://bulletin.miami.edu/graduate-academic-programs/</a:t>
            </a:r>
            <a:r>
              <a:rPr lang="en-US" sz="1600" dirty="0">
                <a:sym typeface="Wingdings" pitchFamily="2" charset="2"/>
              </a:rPr>
              <a:t>           </a:t>
            </a:r>
          </a:p>
          <a:p>
            <a:pPr marL="457200" lvl="1" indent="0">
              <a:buNone/>
            </a:pPr>
            <a:r>
              <a:rPr lang="en-US" sz="1600" dirty="0">
                <a:sym typeface="Wingdings" pitchFamily="2" charset="2"/>
              </a:rPr>
              <a:t>      </a:t>
            </a:r>
            <a:r>
              <a:rPr lang="en-US" sz="1600" dirty="0">
                <a:sym typeface="Wingdings" pitchFamily="2" charset="2"/>
                <a:hlinkClick r:id="rId4"/>
              </a:rPr>
              <a:t>http://bulletin.miami.edu/graduate-academic-programs/engineering/</a:t>
            </a:r>
            <a:r>
              <a:rPr lang="en-US" sz="1600" dirty="0">
                <a:sym typeface="Wingdings" pitchFamily="2" charset="2"/>
              </a:rPr>
              <a:t> </a:t>
            </a:r>
          </a:p>
          <a:p>
            <a:pPr marL="457200" lvl="1" indent="0">
              <a:buNone/>
            </a:pPr>
            <a:r>
              <a:rPr lang="en-US" sz="1600" dirty="0">
                <a:sym typeface="Wingdings" pitchFamily="2" charset="2"/>
              </a:rPr>
              <a:t>      Departmental sections</a:t>
            </a:r>
            <a:endParaRPr lang="en-US" dirty="0">
              <a:sym typeface="Wingdings" pitchFamily="2" charset="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Getting Started</a:t>
            </a:r>
            <a:br>
              <a:rPr lang="en-US" dirty="0"/>
            </a:br>
            <a:endParaRPr lang="en-US" sz="2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>
                <a:solidFill>
                  <a:srgbClr val="FF0000"/>
                </a:solidFill>
              </a:rPr>
              <a:t>NEW</a:t>
            </a:r>
            <a:r>
              <a:rPr lang="en-US" dirty="0"/>
              <a:t> Student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76200" y="2185988"/>
            <a:ext cx="4040188" cy="3951288"/>
          </a:xfrm>
        </p:spPr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Orientation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Housing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Health Insurance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Tuition and Fees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Parking and Transportation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Visa (I-20)</a:t>
            </a:r>
          </a:p>
          <a:p>
            <a:pPr lvl="1">
              <a:buNone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43400" y="1524000"/>
            <a:ext cx="4800600" cy="639762"/>
          </a:xfrm>
        </p:spPr>
        <p:txBody>
          <a:bodyPr>
            <a:normAutofit fontScale="92500"/>
          </a:bodyPr>
          <a:lstStyle/>
          <a:p>
            <a:r>
              <a:rPr lang="en-US" dirty="0">
                <a:solidFill>
                  <a:srgbClr val="FF0000"/>
                </a:solidFill>
              </a:rPr>
              <a:t>CURRENT</a:t>
            </a:r>
            <a:r>
              <a:rPr lang="en-US" dirty="0"/>
              <a:t> Student Information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43400" y="2133600"/>
            <a:ext cx="4346575" cy="3951288"/>
          </a:xfrm>
        </p:spPr>
        <p:txBody>
          <a:bodyPr>
            <a:normAutofit lnSpcReduction="10000"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sz="2200" dirty="0"/>
              <a:t>General</a:t>
            </a:r>
            <a:r>
              <a:rPr lang="en-US" dirty="0"/>
              <a:t> </a:t>
            </a:r>
            <a:r>
              <a:rPr lang="en-US" sz="1600" dirty="0"/>
              <a:t>(Search </a:t>
            </a:r>
            <a:r>
              <a:rPr lang="en-US" sz="1300" dirty="0">
                <a:hlinkClick r:id="rId2"/>
              </a:rPr>
              <a:t>www.miami.edu</a:t>
            </a:r>
            <a:r>
              <a:rPr lang="en-US" sz="1600" dirty="0"/>
              <a:t>)</a:t>
            </a:r>
          </a:p>
          <a:p>
            <a:r>
              <a:rPr lang="en-US" sz="2200" dirty="0"/>
              <a:t>Bulletin (</a:t>
            </a:r>
            <a:r>
              <a:rPr lang="en-US" sz="1300" dirty="0">
                <a:hlinkClick r:id="rId3"/>
              </a:rPr>
              <a:t>http://bulletin.miami.edu/</a:t>
            </a:r>
            <a:r>
              <a:rPr lang="en-US" sz="1600" dirty="0"/>
              <a:t>)</a:t>
            </a:r>
          </a:p>
          <a:p>
            <a:r>
              <a:rPr lang="en-US" sz="2200" dirty="0"/>
              <a:t>Graduate Student Handbook </a:t>
            </a:r>
            <a:r>
              <a:rPr lang="en-US" sz="1600" dirty="0"/>
              <a:t>(</a:t>
            </a:r>
            <a:r>
              <a:rPr lang="en-US" sz="1300" dirty="0">
                <a:hlinkClick r:id="rId4"/>
              </a:rPr>
              <a:t>https://www.grad.miami.edu/index.html</a:t>
            </a:r>
            <a:r>
              <a:rPr lang="en-US" sz="1600" dirty="0"/>
              <a:t>) </a:t>
            </a:r>
          </a:p>
          <a:p>
            <a:r>
              <a:rPr lang="en-US" sz="2200" dirty="0"/>
              <a:t>Engineering Policy for Students Receiving Financial Offers (</a:t>
            </a:r>
            <a:r>
              <a:rPr lang="en-US" sz="2200" u="sng" dirty="0"/>
              <a:t>Read letter</a:t>
            </a:r>
            <a:r>
              <a:rPr lang="en-US" sz="2200" dirty="0"/>
              <a:t> and addendum</a:t>
            </a:r>
            <a:r>
              <a:rPr lang="en-US" sz="1600" dirty="0"/>
              <a:t>      (</a:t>
            </a:r>
            <a:r>
              <a:rPr lang="en-US" sz="1300" dirty="0">
                <a:hlinkClick r:id="rId5"/>
              </a:rPr>
              <a:t>http://www.coe.miami.edu/research-2/for-graduate-students/</a:t>
            </a:r>
            <a:r>
              <a:rPr lang="en-US" sz="1600" dirty="0"/>
              <a:t>)</a:t>
            </a:r>
          </a:p>
          <a:p>
            <a:r>
              <a:rPr lang="en-US" sz="2200" dirty="0"/>
              <a:t>BME has a handbook </a:t>
            </a:r>
          </a:p>
          <a:p>
            <a:pPr marL="0" indent="0">
              <a:buNone/>
            </a:pPr>
            <a:r>
              <a:rPr lang="en-US" sz="2200" dirty="0"/>
              <a:t>     (See Dr. Ziebarth)</a:t>
            </a:r>
          </a:p>
        </p:txBody>
      </p:sp>
      <p:sp>
        <p:nvSpPr>
          <p:cNvPr id="7" name="5-Point Star 6"/>
          <p:cNvSpPr/>
          <p:nvPr/>
        </p:nvSpPr>
        <p:spPr>
          <a:xfrm>
            <a:off x="8229600" y="4648200"/>
            <a:ext cx="381000" cy="381000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slide template .potx" id="{9D1A3277-236B-41F0-A8D7-25A4ED311371}" vid="{6ABD5164-1EB4-4E20-A69C-00D2CBBAEE4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2308</TotalTime>
  <Words>981</Words>
  <Application>Microsoft Office PowerPoint</Application>
  <PresentationFormat>On-screen Show (4:3)</PresentationFormat>
  <Paragraphs>155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</vt:lpstr>
      <vt:lpstr>Calibri</vt:lpstr>
      <vt:lpstr>Calibri Light</vt:lpstr>
      <vt:lpstr>Century Schoolbook</vt:lpstr>
      <vt:lpstr>Futura Medium</vt:lpstr>
      <vt:lpstr>Garamond</vt:lpstr>
      <vt:lpstr>Georgia</vt:lpstr>
      <vt:lpstr>Helvetica</vt:lpstr>
      <vt:lpstr>Office Theme</vt:lpstr>
      <vt:lpstr>1_Office Theme</vt:lpstr>
      <vt:lpstr>College of Engineering</vt:lpstr>
      <vt:lpstr>PowerPoint Presentation</vt:lpstr>
      <vt:lpstr>WELCOME Dean Daniel Berg </vt:lpstr>
      <vt:lpstr>College of Engineering Safety First!</vt:lpstr>
      <vt:lpstr>Welcome</vt:lpstr>
      <vt:lpstr>Graduate Engineering Student Council (GESC)</vt:lpstr>
      <vt:lpstr>CoE Graduate Student Orientation</vt:lpstr>
      <vt:lpstr>Getting Started</vt:lpstr>
      <vt:lpstr>Getting Started </vt:lpstr>
      <vt:lpstr>CoE Research</vt:lpstr>
      <vt:lpstr>Training</vt:lpstr>
      <vt:lpstr>Training</vt:lpstr>
      <vt:lpstr>Training Specific to PhD Students</vt:lpstr>
      <vt:lpstr>Offer Letters (PhD students) </vt:lpstr>
      <vt:lpstr>Conditions of Continued Support</vt:lpstr>
      <vt:lpstr>Health Insurance</vt:lpstr>
      <vt:lpstr>Outside Employment</vt:lpstr>
      <vt:lpstr>In Summary</vt:lpstr>
    </vt:vector>
  </TitlesOfParts>
  <Company>UM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l.rodriguez11</dc:creator>
  <cp:lastModifiedBy>Solo-Gabriele, Helena M</cp:lastModifiedBy>
  <cp:revision>191</cp:revision>
  <cp:lastPrinted>2013-08-15T15:57:03Z</cp:lastPrinted>
  <dcterms:created xsi:type="dcterms:W3CDTF">2009-03-27T18:27:50Z</dcterms:created>
  <dcterms:modified xsi:type="dcterms:W3CDTF">2020-08-13T13:58:40Z</dcterms:modified>
</cp:coreProperties>
</file>