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78" r:id="rId3"/>
    <p:sldId id="272" r:id="rId4"/>
    <p:sldId id="256" r:id="rId5"/>
    <p:sldId id="257" r:id="rId6"/>
    <p:sldId id="260" r:id="rId7"/>
    <p:sldId id="277" r:id="rId8"/>
    <p:sldId id="276" r:id="rId9"/>
    <p:sldId id="267" r:id="rId10"/>
    <p:sldId id="268" r:id="rId11"/>
    <p:sldId id="271" r:id="rId12"/>
    <p:sldId id="258" r:id="rId13"/>
    <p:sldId id="259" r:id="rId14"/>
    <p:sldId id="263" r:id="rId15"/>
    <p:sldId id="264" r:id="rId16"/>
    <p:sldId id="26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66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60267" autoAdjust="0"/>
  </p:normalViewPr>
  <p:slideViewPr>
    <p:cSldViewPr>
      <p:cViewPr varScale="1">
        <p:scale>
          <a:sx n="103" d="100"/>
          <a:sy n="103" d="100"/>
        </p:scale>
        <p:origin x="15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4BB9AA-5610-4DF3-934D-83680D464305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3D36F6-1454-4C5E-A73D-A78485762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0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7AB96E-5702-4149-8E33-776B35611D16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BC617A-5686-4BEB-ABFA-D73A4CA903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2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C617A-5686-4BEB-ABFA-D73A4CA903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30747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68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83177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035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6178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13797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57061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4377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74698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30247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4152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BBEC-3807-46C9-AB4F-E1E21A641A1A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A45E-F608-492E-9A8B-0C21E5F0E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838200" y="6400800"/>
            <a:ext cx="7772400" cy="3048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Transforming Lives Through Education, Research, Innovation and Service </a:t>
            </a:r>
          </a:p>
        </p:txBody>
      </p:sp>
      <p:pic>
        <p:nvPicPr>
          <p:cNvPr id="10" name="Picture 9" descr="logo-wout-line-4ppt-bg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1" y="6120281"/>
            <a:ext cx="1752600" cy="569444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10" idx="1"/>
          </p:cNvCxnSpPr>
          <p:nvPr userDrawn="1"/>
        </p:nvCxnSpPr>
        <p:spPr>
          <a:xfrm>
            <a:off x="457201" y="6405003"/>
            <a:ext cx="6857999" cy="2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4"/>
          <a:stretch/>
        </p:blipFill>
        <p:spPr>
          <a:xfrm>
            <a:off x="7435652" y="6048815"/>
            <a:ext cx="788370" cy="6896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66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53FE-DC67-4496-930E-4A119A4E1D4C}" type="datetimeFigureOut">
              <a:rPr lang="es-US" smtClean="0"/>
              <a:t>8/15/2019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08D84-89F0-440A-8895-B7FB651B9B6A}" type="slidenum">
              <a:rPr lang="es-US" smtClean="0"/>
              <a:t>‹#›</a:t>
            </a:fld>
            <a:endParaRPr lang="es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409784" y="6454632"/>
            <a:ext cx="4525853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i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Transforming Lives Through Education, Research, Innovation and Service </a:t>
            </a:r>
            <a:endParaRPr lang="en-US" sz="850" b="1" i="1" dirty="0">
              <a:solidFill>
                <a:srgbClr val="00503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47578" y="6048815"/>
            <a:ext cx="23166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UNIVERSITY OF MIAMI</a:t>
            </a:r>
          </a:p>
          <a:p>
            <a:r>
              <a:rPr lang="en-US" sz="1100" b="1" dirty="0" smtClean="0">
                <a:solidFill>
                  <a:srgbClr val="F47321"/>
                </a:solidFill>
                <a:latin typeface="Century Schoolbook" panose="02040604050505020304" pitchFamily="18" charset="0"/>
              </a:rPr>
              <a:t>COLLEGE of ENGINEERING</a:t>
            </a:r>
            <a:endParaRPr lang="en-US" sz="1100" b="1" dirty="0">
              <a:solidFill>
                <a:srgbClr val="F4732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4"/>
          <a:stretch/>
        </p:blipFill>
        <p:spPr>
          <a:xfrm>
            <a:off x="7435652" y="6048815"/>
            <a:ext cx="788370" cy="68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0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health.studentaffairs.miami.edu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xr1489@miami.edu" TargetMode="External"/><Relationship Id="rId2" Type="http://schemas.openxmlformats.org/officeDocument/2006/relationships/hyperlink" Target="mailto:bxv158@miami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tpoole@miami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hyperlink" Target="mailto:dnu3@miami.edu" TargetMode="External"/><Relationship Id="rId4" Type="http://schemas.openxmlformats.org/officeDocument/2006/relationships/hyperlink" Target="mailto:hmsolo@miami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ulletin.miami.edu/graduate-academic-programs/" TargetMode="External"/><Relationship Id="rId2" Type="http://schemas.openxmlformats.org/officeDocument/2006/relationships/hyperlink" Target="http://bulletin.miami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lletin.miami.edu/graduate-academic-programs/engineeri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ulletin.miami.edu/" TargetMode="External"/><Relationship Id="rId2" Type="http://schemas.openxmlformats.org/officeDocument/2006/relationships/hyperlink" Target="http://www.miami.edu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coe.miami.edu/research-2/for-graduate-students/" TargetMode="External"/><Relationship Id="rId4" Type="http://schemas.openxmlformats.org/officeDocument/2006/relationships/hyperlink" Target="https://www.grad.miami.edu/index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esearch.miami.edu/uresearch-services/disclosures-and-relationship-management-drm/index.html" TargetMode="External"/><Relationship Id="rId2" Type="http://schemas.openxmlformats.org/officeDocument/2006/relationships/hyperlink" Target="http://www.coe.miami.edu/research/responsible-conduct-of-researc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usiness-services.miami.edu/departments/ehs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College of Engineering</a:t>
            </a:r>
          </a:p>
          <a:p>
            <a:r>
              <a:rPr lang="en-US" dirty="0" smtClean="0"/>
              <a:t>Graduate Student Orientation</a:t>
            </a:r>
            <a:endParaRPr lang="en-US" dirty="0"/>
          </a:p>
        </p:txBody>
      </p:sp>
      <p:pic>
        <p:nvPicPr>
          <p:cNvPr id="4" name="Picture 3" descr="u-logo-letterhead-u.wmf"/>
          <p:cNvPicPr/>
          <p:nvPr/>
        </p:nvPicPr>
        <p:blipFill>
          <a:blip r:embed="rId2"/>
          <a:stretch>
            <a:fillRect/>
          </a:stretch>
        </p:blipFill>
        <p:spPr>
          <a:xfrm>
            <a:off x="820996" y="6546758"/>
            <a:ext cx="336550" cy="1916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820996" y="6461708"/>
            <a:ext cx="7611804" cy="20997"/>
          </a:xfrm>
          <a:prstGeom prst="line">
            <a:avLst/>
          </a:prstGeom>
          <a:ln>
            <a:solidFill>
              <a:srgbClr val="0050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64238" y="6502510"/>
            <a:ext cx="575657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i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Transforming Lives Through Education, Research, Innovation and Service </a:t>
            </a:r>
            <a:endParaRPr lang="en-US" sz="850" b="1" i="1" dirty="0">
              <a:solidFill>
                <a:srgbClr val="00503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7578" y="6048815"/>
            <a:ext cx="23166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UNIVERSITY OF MIAMI</a:t>
            </a:r>
          </a:p>
          <a:p>
            <a:r>
              <a:rPr lang="en-US" sz="1100" b="1" dirty="0" smtClean="0">
                <a:solidFill>
                  <a:srgbClr val="F47321"/>
                </a:solidFill>
                <a:latin typeface="Century Schoolbook" panose="02040604050505020304" pitchFamily="18" charset="0"/>
              </a:rPr>
              <a:t>COLLEGE of ENGINEERING</a:t>
            </a:r>
            <a:endParaRPr lang="en-US" sz="1100" b="1" dirty="0">
              <a:solidFill>
                <a:srgbClr val="F4732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Specific to PhD Students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0" lvl="1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Ph.D. student </a:t>
            </a:r>
            <a:r>
              <a:rPr lang="en-US" sz="2400" dirty="0">
                <a:solidFill>
                  <a:prstClr val="black"/>
                </a:solidFill>
              </a:rPr>
              <a:t>teacher training program (Detailed in Offer Letter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marL="742950" lvl="2" indent="-342900"/>
            <a:r>
              <a:rPr lang="en-US" sz="2000" dirty="0" smtClean="0">
                <a:solidFill>
                  <a:prstClr val="black"/>
                </a:solidFill>
              </a:rPr>
              <a:t>Mentored teaching experience</a:t>
            </a:r>
          </a:p>
          <a:p>
            <a:pPr marL="742950" lvl="2" indent="-342900"/>
            <a:r>
              <a:rPr lang="en-US" sz="2000" dirty="0" smtClean="0">
                <a:solidFill>
                  <a:prstClr val="black"/>
                </a:solidFill>
              </a:rPr>
              <a:t>Blackboard course</a:t>
            </a:r>
          </a:p>
          <a:p>
            <a:pPr marL="742950" lvl="2" indent="-342900"/>
            <a:r>
              <a:rPr lang="en-US" sz="2000" dirty="0" smtClean="0">
                <a:solidFill>
                  <a:prstClr val="black"/>
                </a:solidFill>
              </a:rPr>
              <a:t>Assist faculty in developing a course Blackboard page</a:t>
            </a:r>
            <a:endParaRPr lang="en-US" sz="2000" dirty="0">
              <a:solidFill>
                <a:prstClr val="black"/>
              </a:solidFill>
            </a:endParaRPr>
          </a:p>
          <a:p>
            <a:pPr marL="0" lvl="1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All </a:t>
            </a:r>
            <a:r>
              <a:rPr lang="en-US" sz="2400" dirty="0">
                <a:solidFill>
                  <a:srgbClr val="FF0000"/>
                </a:solidFill>
              </a:rPr>
              <a:t>new PhD students</a:t>
            </a:r>
            <a:r>
              <a:rPr lang="en-US" sz="2400" dirty="0">
                <a:solidFill>
                  <a:prstClr val="black"/>
                </a:solidFill>
              </a:rPr>
              <a:t>, regardless of their initial assignment, are to complete </a:t>
            </a:r>
            <a:r>
              <a:rPr lang="en-US" sz="2400" dirty="0" smtClean="0">
                <a:solidFill>
                  <a:prstClr val="black"/>
                </a:solidFill>
              </a:rPr>
              <a:t>TA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 Letters (PhD students)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Signed by Department Chair</a:t>
            </a:r>
          </a:p>
          <a:p>
            <a:r>
              <a:rPr lang="en-US" dirty="0" smtClean="0"/>
              <a:t>Specifies </a:t>
            </a:r>
          </a:p>
          <a:p>
            <a:pPr lvl="1"/>
            <a:r>
              <a:rPr lang="en-US" dirty="0" smtClean="0"/>
              <a:t>Duration of support</a:t>
            </a:r>
          </a:p>
          <a:p>
            <a:pPr lvl="1"/>
            <a:r>
              <a:rPr lang="en-US" dirty="0" smtClean="0"/>
              <a:t>Total tuition award</a:t>
            </a:r>
          </a:p>
          <a:p>
            <a:pPr lvl="1"/>
            <a:r>
              <a:rPr lang="en-US" dirty="0" smtClean="0"/>
              <a:t>Stipend and tuition for current year</a:t>
            </a:r>
          </a:p>
          <a:p>
            <a:pPr lvl="1"/>
            <a:r>
              <a:rPr lang="en-US" dirty="0" smtClean="0"/>
              <a:t>Conditions for continued support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Conditions of Continued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Satisfactory progress towards degree</a:t>
            </a:r>
          </a:p>
          <a:p>
            <a:pPr lvl="1"/>
            <a:r>
              <a:rPr lang="en-US" dirty="0" smtClean="0"/>
              <a:t>Cumulative GPA of 3.3</a:t>
            </a:r>
          </a:p>
          <a:p>
            <a:pPr lvl="1"/>
            <a:r>
              <a:rPr lang="en-US" dirty="0" smtClean="0"/>
              <a:t>Qualifying exam in first academic year</a:t>
            </a:r>
          </a:p>
          <a:p>
            <a:pPr lvl="1"/>
            <a:r>
              <a:rPr lang="en-US" dirty="0" smtClean="0"/>
              <a:t>Satisfactory reviews in TA duties </a:t>
            </a:r>
          </a:p>
          <a:p>
            <a:pPr lvl="1"/>
            <a:r>
              <a:rPr lang="en-US" dirty="0" smtClean="0"/>
              <a:t>Satisfactory progress in research</a:t>
            </a:r>
          </a:p>
          <a:p>
            <a:pPr lvl="1"/>
            <a:r>
              <a:rPr lang="en-US" dirty="0" smtClean="0"/>
              <a:t>Satisfactory attendance in </a:t>
            </a:r>
            <a:r>
              <a:rPr lang="en-US" dirty="0" err="1" smtClean="0"/>
              <a:t>CoE</a:t>
            </a:r>
            <a:r>
              <a:rPr lang="en-US" dirty="0" smtClean="0"/>
              <a:t> Speaker Series and Departmental Seminars</a:t>
            </a:r>
          </a:p>
          <a:p>
            <a:pPr lvl="1"/>
            <a:r>
              <a:rPr lang="en-US" dirty="0" err="1" smtClean="0"/>
              <a:t>Add’l</a:t>
            </a:r>
            <a:r>
              <a:rPr lang="en-US" dirty="0" smtClean="0"/>
              <a:t> requirements as per letter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Sign up for 80% credit through </a:t>
            </a:r>
            <a:r>
              <a:rPr lang="en-US" dirty="0" err="1" smtClean="0"/>
              <a:t>myUM</a:t>
            </a:r>
            <a:r>
              <a:rPr lang="en-US" dirty="0" smtClean="0"/>
              <a:t>   </a:t>
            </a:r>
            <a:r>
              <a:rPr lang="en-US" sz="1800" dirty="0" smtClean="0"/>
              <a:t>(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studenthealth.studentaffairs.miami.edu/index.html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2000" y="3108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Vacation/Holidays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008685"/>
            <a:ext cx="8229600" cy="208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Georgia" pitchFamily="18" charset="0"/>
              </a:rPr>
              <a:t>About 9-10 days of holidays and 9-10 days of vacation.  Must get OK from Department Chairs and research advisors for specific days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122" y="1204118"/>
            <a:ext cx="8229600" cy="4525963"/>
          </a:xfrm>
        </p:spPr>
        <p:txBody>
          <a:bodyPr/>
          <a:lstStyle/>
          <a:p>
            <a:r>
              <a:rPr lang="en-US" dirty="0" smtClean="0"/>
              <a:t>No employment permitted outside of Dept. or University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Tuition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Usage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4503" y="3810000"/>
            <a:ext cx="8229600" cy="2544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Spread out 800 level thesis courses to remain in full-time status for duration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of program.  Additional tuition for research- in-residence will not be provided.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Meet with Dept. Graduate Program Director</a:t>
            </a:r>
          </a:p>
          <a:p>
            <a:r>
              <a:rPr lang="en-US" dirty="0" smtClean="0"/>
              <a:t>Meet with Research </a:t>
            </a:r>
            <a:r>
              <a:rPr lang="en-US" dirty="0"/>
              <a:t>A</a:t>
            </a:r>
            <a:r>
              <a:rPr lang="en-US" dirty="0" smtClean="0"/>
              <a:t>dvisor</a:t>
            </a:r>
          </a:p>
          <a:p>
            <a:r>
              <a:rPr lang="en-US" dirty="0" smtClean="0"/>
              <a:t>Department Chair and Staff</a:t>
            </a:r>
          </a:p>
          <a:p>
            <a:r>
              <a:rPr lang="en-US" dirty="0" smtClean="0"/>
              <a:t>Be part of Graduate Engineering Student Council (GESC) and Graduate Student Association (GSA)  </a:t>
            </a:r>
          </a:p>
          <a:p>
            <a:pPr marL="0" indent="0">
              <a:buNone/>
            </a:pPr>
            <a:r>
              <a:rPr lang="en-US" sz="1800" dirty="0" smtClean="0"/>
              <a:t>               GESC President, </a:t>
            </a:r>
            <a:r>
              <a:rPr lang="en-US" sz="1800" dirty="0"/>
              <a:t>Babak Vafaei (</a:t>
            </a:r>
            <a:r>
              <a:rPr lang="en-US" sz="1800" dirty="0" smtClean="0">
                <a:hlinkClick r:id="rId2"/>
              </a:rPr>
              <a:t>bxv158@miami.edu</a:t>
            </a:r>
            <a:r>
              <a:rPr lang="en-US" sz="1800" dirty="0" smtClean="0"/>
              <a:t>) </a:t>
            </a:r>
          </a:p>
          <a:p>
            <a:pPr marL="0" indent="0">
              <a:buNone/>
            </a:pPr>
            <a:r>
              <a:rPr lang="en-US" sz="1800" dirty="0" smtClean="0"/>
              <a:t>               GSA President, </a:t>
            </a:r>
            <a:r>
              <a:rPr lang="en-US" sz="1800" dirty="0"/>
              <a:t>Alvaro Ruiz Emparanza  </a:t>
            </a:r>
            <a:r>
              <a:rPr lang="en-US" sz="1800" dirty="0" smtClean="0"/>
              <a:t>(</a:t>
            </a:r>
            <a:r>
              <a:rPr lang="en-US" sz="1800" dirty="0" smtClean="0">
                <a:hlinkClick r:id="rId3"/>
              </a:rPr>
              <a:t>axr1489@miami.edu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Take part in what CoE has to offer</a:t>
            </a:r>
          </a:p>
          <a:p>
            <a:r>
              <a:rPr lang="en-US" dirty="0" smtClean="0"/>
              <a:t>PhD students:  Read offer letters and addendum carefully.  </a:t>
            </a:r>
          </a:p>
          <a:p>
            <a:endParaRPr lang="en-US" dirty="0" smtClean="0"/>
          </a:p>
        </p:txBody>
      </p:sp>
      <p:pic>
        <p:nvPicPr>
          <p:cNvPr id="4" name="Picture 3" descr="u-logo-letterhead-u.wmf"/>
          <p:cNvPicPr/>
          <p:nvPr/>
        </p:nvPicPr>
        <p:blipFill>
          <a:blip r:embed="rId4"/>
          <a:stretch>
            <a:fillRect/>
          </a:stretch>
        </p:blipFill>
        <p:spPr>
          <a:xfrm>
            <a:off x="820996" y="6546758"/>
            <a:ext cx="336550" cy="1916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820996" y="6461708"/>
            <a:ext cx="7611804" cy="20997"/>
          </a:xfrm>
          <a:prstGeom prst="line">
            <a:avLst/>
          </a:prstGeom>
          <a:noFill/>
          <a:ln w="6350" cap="flat" cmpd="sng" algn="ctr">
            <a:solidFill>
              <a:srgbClr val="005030"/>
            </a:solidFill>
            <a:prstDash val="solid"/>
            <a:miter lim="800000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064238" y="6502510"/>
            <a:ext cx="575657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i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Transforming Lives Through Education, Research, Innovation and Service </a:t>
            </a:r>
            <a:endParaRPr lang="en-US" sz="850" b="1" i="1" dirty="0">
              <a:solidFill>
                <a:srgbClr val="00503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7578" y="6048815"/>
            <a:ext cx="23166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UNIVERSITY OF MIAMI</a:t>
            </a:r>
          </a:p>
          <a:p>
            <a:r>
              <a:rPr lang="en-US" sz="1100" b="1" dirty="0" smtClean="0">
                <a:solidFill>
                  <a:srgbClr val="F47321"/>
                </a:solidFill>
                <a:latin typeface="Century Schoolbook" panose="02040604050505020304" pitchFamily="18" charset="0"/>
              </a:rPr>
              <a:t>COLLEGE of ENGINEERING</a:t>
            </a:r>
            <a:endParaRPr lang="en-US" sz="1100" b="1" dirty="0">
              <a:solidFill>
                <a:srgbClr val="F47321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57003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Babak </a:t>
            </a:r>
            <a:r>
              <a:rPr lang="en-US" dirty="0" smtClean="0"/>
              <a:t>Vafaei, President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Alvaro Ruiz Emparanza, President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015" y="719564"/>
            <a:ext cx="296535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838" y="3452019"/>
            <a:ext cx="2747962" cy="16160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857"/>
            <a:ext cx="5410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Graduate Engineering Student Council (GESC)</a:t>
            </a:r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3171641"/>
            <a:ext cx="5541720" cy="165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6600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Graduate Student Association (GSA)</a:t>
            </a:r>
            <a:endParaRPr lang="en-US" sz="3200" dirty="0"/>
          </a:p>
        </p:txBody>
      </p:sp>
      <p:pic>
        <p:nvPicPr>
          <p:cNvPr id="9" name="Picture 8" descr="u-logo-letterhead-u.wmf"/>
          <p:cNvPicPr/>
          <p:nvPr/>
        </p:nvPicPr>
        <p:blipFill>
          <a:blip r:embed="rId4"/>
          <a:stretch>
            <a:fillRect/>
          </a:stretch>
        </p:blipFill>
        <p:spPr>
          <a:xfrm>
            <a:off x="820996" y="6546758"/>
            <a:ext cx="336550" cy="1916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/>
        </p:nvCxnSpPr>
        <p:spPr>
          <a:xfrm>
            <a:off x="820996" y="6461708"/>
            <a:ext cx="7611804" cy="20997"/>
          </a:xfrm>
          <a:prstGeom prst="line">
            <a:avLst/>
          </a:prstGeom>
          <a:ln>
            <a:solidFill>
              <a:srgbClr val="0050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64238" y="6502510"/>
            <a:ext cx="575657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i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Transforming Lives Through Education, Research, Innovation and Service </a:t>
            </a:r>
            <a:endParaRPr lang="en-US" sz="850" b="1" i="1" dirty="0">
              <a:solidFill>
                <a:srgbClr val="00503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7578" y="6048815"/>
            <a:ext cx="23166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UNIVERSITY OF MIAMI</a:t>
            </a:r>
          </a:p>
          <a:p>
            <a:r>
              <a:rPr lang="en-US" sz="1100" b="1" dirty="0" smtClean="0">
                <a:solidFill>
                  <a:srgbClr val="F47321"/>
                </a:solidFill>
                <a:latin typeface="Century Schoolbook" panose="02040604050505020304" pitchFamily="18" charset="0"/>
              </a:rPr>
              <a:t>COLLEGE of ENGINEERING</a:t>
            </a:r>
            <a:endParaRPr lang="en-US" sz="1100" b="1" dirty="0">
              <a:solidFill>
                <a:srgbClr val="F4732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6700" y="1371600"/>
            <a:ext cx="8610600" cy="3581400"/>
          </a:xfrm>
        </p:spPr>
        <p:txBody>
          <a:bodyPr>
            <a:noAutofit/>
          </a:bodyPr>
          <a:lstStyle/>
          <a:p>
            <a:pPr marL="1201738" indent="-1201738" algn="l"/>
            <a:r>
              <a:rPr lang="en-US" sz="2000" u="sng" dirty="0" smtClean="0"/>
              <a:t>Department Chairs and Graduate Program Directors</a:t>
            </a:r>
          </a:p>
          <a:p>
            <a:pPr marL="1201738" indent="-1201738" algn="l"/>
            <a:r>
              <a:rPr lang="en-US" sz="2000" dirty="0" smtClean="0"/>
              <a:t>BME:  Dr. Manns and Dr. Ziebarth (Dr. Zhao, Medical Physics)</a:t>
            </a:r>
          </a:p>
          <a:p>
            <a:pPr marL="1201738" indent="-1201738" algn="l"/>
            <a:r>
              <a:rPr lang="en-US" sz="2000" dirty="0" smtClean="0"/>
              <a:t>CAE:  Dr. Nanni and Dr. </a:t>
            </a:r>
            <a:r>
              <a:rPr lang="en-US" sz="2000" dirty="0" err="1" smtClean="0"/>
              <a:t>Giancaspro</a:t>
            </a:r>
            <a:r>
              <a:rPr lang="en-US" sz="2000" dirty="0" smtClean="0"/>
              <a:t> (Dr. Andiroglu, Construction </a:t>
            </a:r>
            <a:r>
              <a:rPr lang="en-US" sz="2000" dirty="0" err="1" smtClean="0"/>
              <a:t>Mgt</a:t>
            </a:r>
            <a:r>
              <a:rPr lang="en-US" sz="2000" dirty="0" smtClean="0"/>
              <a:t>)</a:t>
            </a:r>
          </a:p>
          <a:p>
            <a:pPr marL="1201738" indent="-1201738" algn="l"/>
            <a:r>
              <a:rPr lang="en-US" sz="2000" dirty="0" smtClean="0"/>
              <a:t>ECE:  Dr. Abdel-Mottaleb and Dr. Premaratne</a:t>
            </a:r>
          </a:p>
          <a:p>
            <a:pPr marL="1201738" indent="-1201738" algn="l"/>
            <a:r>
              <a:rPr lang="en-US" sz="2000" dirty="0" smtClean="0"/>
              <a:t>IEN:  Dr. Omachonu and Dr. Erkoc</a:t>
            </a:r>
          </a:p>
          <a:p>
            <a:pPr marL="1201738" indent="-1201738" algn="l"/>
            <a:r>
              <a:rPr lang="en-US" sz="2000" dirty="0" smtClean="0"/>
              <a:t>MAE:  Dr. </a:t>
            </a:r>
            <a:r>
              <a:rPr lang="en-US" sz="2000" dirty="0" err="1" smtClean="0"/>
              <a:t>Coverstone</a:t>
            </a:r>
            <a:r>
              <a:rPr lang="en-US" sz="2000" dirty="0" smtClean="0"/>
              <a:t> and Dr. Yang (Dr. Zha, Ocean Engineering)</a:t>
            </a:r>
            <a:endParaRPr lang="en-US" sz="2000" dirty="0"/>
          </a:p>
          <a:p>
            <a:pPr marL="1201738" indent="-1201738" algn="l"/>
            <a:endParaRPr lang="en-US" sz="2000" dirty="0" smtClean="0"/>
          </a:p>
          <a:p>
            <a:pPr marL="1201738" indent="-1201738" algn="l"/>
            <a:r>
              <a:rPr lang="en-US" sz="2000" dirty="0" smtClean="0"/>
              <a:t>Dean’s Office (consistency check)</a:t>
            </a:r>
          </a:p>
          <a:p>
            <a:pPr marL="1201738" indent="-1201738" algn="l"/>
            <a:r>
              <a:rPr lang="en-US" sz="2000" dirty="0" smtClean="0"/>
              <a:t>MS admissions: </a:t>
            </a:r>
            <a:r>
              <a:rPr lang="en-US" sz="2000" dirty="0"/>
              <a:t>David Poole, Director of Admissions, </a:t>
            </a:r>
            <a:r>
              <a:rPr lang="en-US" sz="2000" dirty="0" smtClean="0">
                <a:hlinkClick r:id="rId3"/>
              </a:rPr>
              <a:t>dtpoole@miami.edu</a:t>
            </a:r>
            <a:r>
              <a:rPr lang="en-US" sz="2000" dirty="0" smtClean="0"/>
              <a:t> </a:t>
            </a:r>
            <a:endParaRPr lang="en-US" sz="2000" dirty="0"/>
          </a:p>
          <a:p>
            <a:pPr marL="1201738" indent="-1201738" algn="l"/>
            <a:r>
              <a:rPr lang="en-US" sz="2000" dirty="0" smtClean="0"/>
              <a:t>Graduate research: </a:t>
            </a:r>
            <a:r>
              <a:rPr lang="en-US" sz="2000" dirty="0"/>
              <a:t>Helena Solo-Gabriele, Ph.D., P.E., Professor and </a:t>
            </a:r>
            <a:endParaRPr lang="en-US" sz="2000" dirty="0" smtClean="0"/>
          </a:p>
          <a:p>
            <a:pPr marL="1201738" indent="-1201738" algn="l"/>
            <a:r>
              <a:rPr lang="en-US" sz="2000" dirty="0"/>
              <a:t> </a:t>
            </a:r>
            <a:r>
              <a:rPr lang="en-US" sz="2000" dirty="0" smtClean="0"/>
              <a:t>                              Assoc. Dean</a:t>
            </a:r>
            <a:r>
              <a:rPr lang="en-US" sz="2000" dirty="0"/>
              <a:t>, Research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/>
              </a:rPr>
              <a:t>hmsolo@miami.edu</a:t>
            </a:r>
            <a:endParaRPr lang="en-US" sz="2000" dirty="0" smtClean="0"/>
          </a:p>
          <a:p>
            <a:pPr marL="1201738" indent="-1201738" algn="l"/>
            <a:r>
              <a:rPr lang="en-US" sz="2000" dirty="0" smtClean="0"/>
              <a:t>Graduate academics:  Derin Ural, Ph.D., Professor of Practice and </a:t>
            </a:r>
          </a:p>
          <a:p>
            <a:pPr marL="1201738" indent="-1201738" algn="l"/>
            <a:r>
              <a:rPr lang="en-US" sz="2000" dirty="0"/>
              <a:t> </a:t>
            </a:r>
            <a:r>
              <a:rPr lang="en-US" sz="2000" dirty="0" smtClean="0"/>
              <a:t>                              Assoc. Dean, </a:t>
            </a:r>
            <a:r>
              <a:rPr lang="en-US" sz="2000" dirty="0"/>
              <a:t>Student Affairs, </a:t>
            </a:r>
            <a:r>
              <a:rPr lang="en-US" sz="2000" dirty="0" smtClean="0">
                <a:hlinkClick r:id="rId5"/>
              </a:rPr>
              <a:t>dnu3@miami.edu</a:t>
            </a:r>
            <a:r>
              <a:rPr lang="en-US" sz="2000" dirty="0" smtClean="0"/>
              <a:t> </a:t>
            </a:r>
          </a:p>
          <a:p>
            <a:pPr marL="1201738" indent="-1201738" algn="l"/>
            <a:endParaRPr lang="en-US" sz="2000" dirty="0"/>
          </a:p>
          <a:p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067800" cy="1470025"/>
          </a:xfrm>
        </p:spPr>
        <p:txBody>
          <a:bodyPr/>
          <a:lstStyle/>
          <a:p>
            <a:r>
              <a:rPr lang="en-US" dirty="0" smtClean="0"/>
              <a:t>CoE Graduate Student Orientation</a:t>
            </a:r>
            <a:endParaRPr lang="en-US" dirty="0"/>
          </a:p>
        </p:txBody>
      </p:sp>
      <p:pic>
        <p:nvPicPr>
          <p:cNvPr id="6" name="Picture 5" descr="u-logo-letterhead-u.wmf"/>
          <p:cNvPicPr/>
          <p:nvPr/>
        </p:nvPicPr>
        <p:blipFill>
          <a:blip r:embed="rId6"/>
          <a:stretch>
            <a:fillRect/>
          </a:stretch>
        </p:blipFill>
        <p:spPr>
          <a:xfrm>
            <a:off x="820996" y="6546758"/>
            <a:ext cx="336550" cy="1916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820996" y="6461708"/>
            <a:ext cx="7611804" cy="20997"/>
          </a:xfrm>
          <a:prstGeom prst="line">
            <a:avLst/>
          </a:prstGeom>
          <a:ln>
            <a:solidFill>
              <a:srgbClr val="0050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64238" y="6502510"/>
            <a:ext cx="575657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i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Transforming Lives Through Education, Research, Innovation and Service </a:t>
            </a:r>
            <a:endParaRPr lang="en-US" sz="850" b="1" i="1" dirty="0">
              <a:solidFill>
                <a:srgbClr val="00503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578" y="6048815"/>
            <a:ext cx="23166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5030"/>
                </a:solidFill>
                <a:latin typeface="Century Schoolbook" panose="02040604050505020304" pitchFamily="18" charset="0"/>
              </a:rPr>
              <a:t>UNIVERSITY OF MIAMI</a:t>
            </a:r>
          </a:p>
          <a:p>
            <a:r>
              <a:rPr lang="en-US" sz="1100" b="1" dirty="0" smtClean="0">
                <a:solidFill>
                  <a:srgbClr val="F47321"/>
                </a:solidFill>
                <a:latin typeface="Century Schoolbook" panose="02040604050505020304" pitchFamily="18" charset="0"/>
              </a:rPr>
              <a:t>COLLEGE of ENGINEERING</a:t>
            </a:r>
            <a:endParaRPr lang="en-US" sz="1100" b="1" dirty="0">
              <a:solidFill>
                <a:srgbClr val="F47321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371600"/>
            <a:ext cx="9220200" cy="4525963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>
                <a:sym typeface="Wingdings" pitchFamily="2" charset="2"/>
              </a:rPr>
              <a:t>Basics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(talk to fellow students)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SS# </a:t>
            </a:r>
            <a:r>
              <a:rPr lang="en-US" sz="2000" dirty="0" smtClean="0">
                <a:sym typeface="Wingdings" pitchFamily="2" charset="2"/>
              </a:rPr>
              <a:t>(if employed by Department)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Course Registration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Program of Study </a:t>
            </a:r>
            <a:r>
              <a:rPr lang="en-US" sz="2000" dirty="0" smtClean="0">
                <a:sym typeface="Wingdings" pitchFamily="2" charset="2"/>
              </a:rPr>
              <a:t>(list of courses that count towards your degree)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Program or Research Committee Chair. Committee Members (3 for MS, 4 for PhD, min., chair inclusive)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Program requirements.  Read 2018 to 2019 bulletin </a:t>
            </a:r>
            <a:r>
              <a:rPr lang="en-US" sz="1600" dirty="0" smtClean="0">
                <a:sym typeface="Wingdings" pitchFamily="2" charset="2"/>
                <a:hlinkClick r:id="rId2"/>
              </a:rPr>
              <a:t>http</a:t>
            </a:r>
            <a:r>
              <a:rPr lang="en-US" sz="1600" dirty="0">
                <a:sym typeface="Wingdings" pitchFamily="2" charset="2"/>
                <a:hlinkClick r:id="rId2"/>
              </a:rPr>
              <a:t>://bulletin.miami.edu</a:t>
            </a:r>
            <a:r>
              <a:rPr lang="en-US" sz="1600" dirty="0" smtClean="0">
                <a:sym typeface="Wingdings" pitchFamily="2" charset="2"/>
                <a:hlinkClick r:id="rId2"/>
              </a:rPr>
              <a:t>/</a:t>
            </a:r>
            <a:endParaRPr lang="en-US" sz="1600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1600" dirty="0">
                <a:sym typeface="Wingdings" pitchFamily="2" charset="2"/>
              </a:rPr>
              <a:t>      </a:t>
            </a:r>
            <a:r>
              <a:rPr lang="en-US" sz="1600" dirty="0" smtClean="0">
                <a:sym typeface="Wingdings" pitchFamily="2" charset="2"/>
                <a:hlinkClick r:id="rId3"/>
              </a:rPr>
              <a:t>http</a:t>
            </a:r>
            <a:r>
              <a:rPr lang="en-US" sz="1600" dirty="0">
                <a:sym typeface="Wingdings" pitchFamily="2" charset="2"/>
                <a:hlinkClick r:id="rId3"/>
              </a:rPr>
              <a:t>://bulletin.miami.edu/graduate-academic-programs</a:t>
            </a:r>
            <a:r>
              <a:rPr lang="en-US" sz="1600" dirty="0" smtClean="0">
                <a:sym typeface="Wingdings" pitchFamily="2" charset="2"/>
                <a:hlinkClick r:id="rId3"/>
              </a:rPr>
              <a:t>/</a:t>
            </a:r>
            <a:r>
              <a:rPr lang="en-US" sz="1600" dirty="0" smtClean="0">
                <a:sym typeface="Wingdings" pitchFamily="2" charset="2"/>
              </a:rPr>
              <a:t>           </a:t>
            </a:r>
          </a:p>
          <a:p>
            <a:pPr marL="457200" lvl="1" indent="0">
              <a:buNone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   </a:t>
            </a:r>
            <a:r>
              <a:rPr lang="en-US" sz="1600" dirty="0" smtClean="0">
                <a:sym typeface="Wingdings" pitchFamily="2" charset="2"/>
                <a:hlinkClick r:id="rId4"/>
              </a:rPr>
              <a:t>http</a:t>
            </a:r>
            <a:r>
              <a:rPr lang="en-US" sz="1600" dirty="0">
                <a:sym typeface="Wingdings" pitchFamily="2" charset="2"/>
                <a:hlinkClick r:id="rId4"/>
              </a:rPr>
              <a:t>://bulletin.miami.edu/graduate-academic-programs/engineering</a:t>
            </a:r>
            <a:r>
              <a:rPr lang="en-US" sz="1600" dirty="0" smtClean="0">
                <a:sym typeface="Wingdings" pitchFamily="2" charset="2"/>
                <a:hlinkClick r:id="rId4"/>
              </a:rPr>
              <a:t>/</a:t>
            </a:r>
            <a:r>
              <a:rPr lang="en-US" sz="1600" dirty="0" smtClean="0">
                <a:sym typeface="Wingdings" pitchFamily="2" charset="2"/>
              </a:rPr>
              <a:t> </a:t>
            </a:r>
          </a:p>
          <a:p>
            <a:pPr marL="457200" lvl="1" indent="0">
              <a:buNone/>
            </a:pP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    Departmental sections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Student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" y="2185988"/>
            <a:ext cx="4040188" cy="39512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Orientation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Housing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Health Insurance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Tuition and Fees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Parking and Transportation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Visa (I-20)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524000"/>
            <a:ext cx="4800600" cy="63976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CURRENT</a:t>
            </a:r>
            <a:r>
              <a:rPr lang="en-US" dirty="0" smtClean="0"/>
              <a:t> Student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2133600"/>
            <a:ext cx="4346575" cy="3951288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 smtClean="0"/>
              <a:t>General</a:t>
            </a:r>
            <a:r>
              <a:rPr lang="en-US" dirty="0" smtClean="0"/>
              <a:t> </a:t>
            </a:r>
            <a:r>
              <a:rPr lang="en-US" sz="1600" dirty="0"/>
              <a:t>(Search </a:t>
            </a:r>
            <a:r>
              <a:rPr lang="en-US" sz="1300" dirty="0">
                <a:hlinkClick r:id="rId2"/>
              </a:rPr>
              <a:t>www.miami.edu</a:t>
            </a:r>
            <a:r>
              <a:rPr lang="en-US" sz="1600" dirty="0"/>
              <a:t>)</a:t>
            </a:r>
          </a:p>
          <a:p>
            <a:r>
              <a:rPr lang="en-US" sz="2200" dirty="0" smtClean="0"/>
              <a:t>Bulletin (</a:t>
            </a:r>
            <a:r>
              <a:rPr lang="en-US" sz="1300" dirty="0" smtClean="0">
                <a:hlinkClick r:id="rId3"/>
              </a:rPr>
              <a:t>http</a:t>
            </a:r>
            <a:r>
              <a:rPr lang="en-US" sz="1300" dirty="0">
                <a:hlinkClick r:id="rId3"/>
              </a:rPr>
              <a:t>://bulletin.miami.edu</a:t>
            </a:r>
            <a:r>
              <a:rPr lang="en-US" sz="1300" dirty="0" smtClean="0">
                <a:hlinkClick r:id="rId3"/>
              </a:rPr>
              <a:t>/</a:t>
            </a:r>
            <a:r>
              <a:rPr lang="en-US" sz="1600" dirty="0" smtClean="0"/>
              <a:t>)</a:t>
            </a:r>
          </a:p>
          <a:p>
            <a:r>
              <a:rPr lang="en-US" sz="2200" dirty="0" smtClean="0"/>
              <a:t>Graduate Student Handbook </a:t>
            </a:r>
            <a:r>
              <a:rPr lang="en-US" sz="1600" dirty="0" smtClean="0"/>
              <a:t>(</a:t>
            </a:r>
            <a:r>
              <a:rPr lang="en-US" sz="1300" dirty="0">
                <a:hlinkClick r:id="rId4"/>
              </a:rPr>
              <a:t>https://www.grad.miami.edu/index.html</a:t>
            </a:r>
            <a:r>
              <a:rPr lang="en-US" sz="1600" dirty="0" smtClean="0"/>
              <a:t>) </a:t>
            </a:r>
          </a:p>
          <a:p>
            <a:r>
              <a:rPr lang="en-US" sz="2200" dirty="0" smtClean="0"/>
              <a:t>Engineering </a:t>
            </a:r>
            <a:r>
              <a:rPr lang="en-US" sz="2200" dirty="0"/>
              <a:t>Policy for </a:t>
            </a:r>
            <a:r>
              <a:rPr lang="en-US" sz="2200" dirty="0" smtClean="0"/>
              <a:t>Students Receiving </a:t>
            </a:r>
            <a:r>
              <a:rPr lang="en-US" sz="2200" dirty="0"/>
              <a:t>Financial Offers (</a:t>
            </a:r>
            <a:r>
              <a:rPr lang="en-US" sz="2200" u="sng" dirty="0" smtClean="0"/>
              <a:t>Read letter</a:t>
            </a:r>
            <a:r>
              <a:rPr lang="en-US" sz="2200" dirty="0" smtClean="0"/>
              <a:t> </a:t>
            </a:r>
            <a:r>
              <a:rPr lang="en-US" sz="2200" dirty="0"/>
              <a:t>and </a:t>
            </a:r>
            <a:r>
              <a:rPr lang="en-US" sz="2200" dirty="0" smtClean="0"/>
              <a:t>addendum</a:t>
            </a:r>
            <a:r>
              <a:rPr lang="en-US" sz="1600" dirty="0" smtClean="0"/>
              <a:t>      (</a:t>
            </a:r>
            <a:r>
              <a:rPr lang="en-US" sz="1300" dirty="0">
                <a:hlinkClick r:id="rId5"/>
              </a:rPr>
              <a:t>http://www.coe.miami.edu/research-2/for-graduate-students</a:t>
            </a:r>
            <a:r>
              <a:rPr lang="en-US" sz="1300" dirty="0" smtClean="0">
                <a:hlinkClick r:id="rId5"/>
              </a:rPr>
              <a:t>/</a:t>
            </a:r>
            <a:r>
              <a:rPr lang="en-US" sz="1600" dirty="0" smtClean="0"/>
              <a:t>)</a:t>
            </a:r>
          </a:p>
          <a:p>
            <a:r>
              <a:rPr lang="en-US" sz="2200" dirty="0" smtClean="0"/>
              <a:t>BME </a:t>
            </a:r>
            <a:r>
              <a:rPr lang="en-US" sz="2200" dirty="0"/>
              <a:t>has a handbook (See </a:t>
            </a:r>
            <a:r>
              <a:rPr lang="en-US" sz="2200" dirty="0" smtClean="0"/>
              <a:t>Dr. Ziebarth)</a:t>
            </a:r>
            <a:endParaRPr lang="en-US" sz="2200" dirty="0"/>
          </a:p>
        </p:txBody>
      </p:sp>
      <p:sp>
        <p:nvSpPr>
          <p:cNvPr id="7" name="5-Point Star 6"/>
          <p:cNvSpPr/>
          <p:nvPr/>
        </p:nvSpPr>
        <p:spPr>
          <a:xfrm>
            <a:off x="8229600" y="46482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19" y="139197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344488" indent="-285750">
              <a:buNone/>
            </a:pPr>
            <a:r>
              <a:rPr lang="en-US" dirty="0"/>
              <a:t>•	Smart, Sustainable and Resilient Systems (Smart City</a:t>
            </a:r>
            <a:r>
              <a:rPr lang="en-US" dirty="0" smtClean="0"/>
              <a:t>)</a:t>
            </a:r>
          </a:p>
          <a:p>
            <a:pPr marL="344488" indent="-285750">
              <a:buNone/>
            </a:pPr>
            <a:endParaRPr lang="en-US" dirty="0"/>
          </a:p>
          <a:p>
            <a:pPr marL="344488" indent="-285750">
              <a:buNone/>
            </a:pPr>
            <a:r>
              <a:rPr lang="en-US" dirty="0"/>
              <a:t>•	Health Care Engineering and Medical </a:t>
            </a:r>
            <a:r>
              <a:rPr lang="en-US" dirty="0" smtClean="0"/>
              <a:t>Decision-Making</a:t>
            </a:r>
          </a:p>
          <a:p>
            <a:pPr marL="344488" indent="-285750">
              <a:buNone/>
            </a:pPr>
            <a:endParaRPr lang="en-US" dirty="0"/>
          </a:p>
          <a:p>
            <a:pPr marL="344488" indent="-285750">
              <a:buNone/>
            </a:pPr>
            <a:r>
              <a:rPr lang="en-US" dirty="0"/>
              <a:t>•	Big Data Analytics and </a:t>
            </a:r>
            <a:r>
              <a:rPr lang="en-US" dirty="0" smtClean="0"/>
              <a:t>Cybersecurity</a:t>
            </a:r>
          </a:p>
          <a:p>
            <a:pPr marL="344488" indent="-285750">
              <a:buNone/>
            </a:pPr>
            <a:endParaRPr lang="en-US" dirty="0"/>
          </a:p>
          <a:p>
            <a:pPr marL="347663" indent="-288925"/>
            <a:r>
              <a:rPr lang="en-US" dirty="0" smtClean="0"/>
              <a:t>Materials and Additive Manufacturing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http://www.coe.miami.edu/research-2/first-annual-research-day/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80" y="76200"/>
            <a:ext cx="8991600" cy="269817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007681"/>
              </p:ext>
            </p:extLst>
          </p:nvPr>
        </p:nvGraphicFramePr>
        <p:xfrm>
          <a:off x="457200" y="3352800"/>
          <a:ext cx="8001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0344">
                  <a:extLst>
                    <a:ext uri="{9D8B030D-6E8A-4147-A177-3AD203B41FA5}">
                      <a16:colId xmlns:a16="http://schemas.microsoft.com/office/drawing/2014/main" val="172122347"/>
                    </a:ext>
                  </a:extLst>
                </a:gridCol>
                <a:gridCol w="1212056">
                  <a:extLst>
                    <a:ext uri="{9D8B030D-6E8A-4147-A177-3AD203B41FA5}">
                      <a16:colId xmlns:a16="http://schemas.microsoft.com/office/drawing/2014/main" val="1398028199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323154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 October 14,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3:30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Ella Atkins, U. </a:t>
                      </a:r>
                      <a:r>
                        <a:rPr lang="en-US" dirty="0" err="1" smtClean="0"/>
                        <a:t>MIchigan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529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December 2,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3:30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Georgios </a:t>
                      </a:r>
                      <a:r>
                        <a:rPr lang="en-US" dirty="0" err="1" smtClean="0"/>
                        <a:t>Giannakis</a:t>
                      </a:r>
                      <a:r>
                        <a:rPr lang="en-US" dirty="0" smtClean="0"/>
                        <a:t>, U. Minnesota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736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 January 21,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1:00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Yu Ding, Texas A&amp;M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51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 February 3,</a:t>
                      </a:r>
                      <a:r>
                        <a:rPr lang="en-US" baseline="0" dirty="0" smtClean="0"/>
                        <a:t>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3:30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 confirmed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633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 March 2,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3:30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 Newell Washburn, </a:t>
                      </a:r>
                      <a:r>
                        <a:rPr lang="en-US" dirty="0" err="1" smtClean="0"/>
                        <a:t>Carnagie</a:t>
                      </a:r>
                      <a:r>
                        <a:rPr lang="en-US" dirty="0" smtClean="0"/>
                        <a:t> Mellon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773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5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78" y="708819"/>
            <a:ext cx="8229600" cy="51816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CoE</a:t>
            </a:r>
            <a:r>
              <a:rPr lang="en-US" dirty="0" smtClean="0">
                <a:solidFill>
                  <a:srgbClr val="FF0000"/>
                </a:solidFill>
              </a:rPr>
              <a:t> Researchers </a:t>
            </a:r>
            <a:r>
              <a:rPr lang="en-US" sz="1600" dirty="0" smtClean="0"/>
              <a:t>(All PhD and MS/</a:t>
            </a:r>
            <a:r>
              <a:rPr lang="en-US" sz="1600" dirty="0" err="1" smtClean="0"/>
              <a:t>ugrad</a:t>
            </a:r>
            <a:r>
              <a:rPr lang="en-US" sz="1600" dirty="0" smtClean="0"/>
              <a:t> conducting research)</a:t>
            </a:r>
          </a:p>
          <a:p>
            <a:pPr marL="742950" lvl="2" indent="-342900"/>
            <a:r>
              <a:rPr lang="en-US" sz="1600" dirty="0" smtClean="0"/>
              <a:t>Training in </a:t>
            </a:r>
            <a:r>
              <a:rPr lang="en-US" sz="1600" b="1" dirty="0" smtClean="0">
                <a:solidFill>
                  <a:srgbClr val="006600"/>
                </a:solidFill>
              </a:rPr>
              <a:t>Responsible Conduct of Research, Item in “to do” list in </a:t>
            </a:r>
            <a:r>
              <a:rPr lang="en-US" sz="1600" b="1" dirty="0" err="1" smtClean="0">
                <a:solidFill>
                  <a:srgbClr val="006600"/>
                </a:solidFill>
              </a:rPr>
              <a:t>Canelink</a:t>
            </a:r>
            <a:r>
              <a:rPr lang="en-US" sz="1600" b="1" dirty="0" smtClean="0">
                <a:solidFill>
                  <a:srgbClr val="006600"/>
                </a:solidFill>
              </a:rPr>
              <a:t>.</a:t>
            </a:r>
            <a:r>
              <a:rPr lang="en-US" sz="1200" b="1" dirty="0" smtClean="0">
                <a:solidFill>
                  <a:srgbClr val="006600"/>
                </a:solidFill>
              </a:rPr>
              <a:t> </a:t>
            </a:r>
            <a:r>
              <a:rPr lang="en-US" sz="1200" dirty="0"/>
              <a:t>(</a:t>
            </a:r>
            <a:r>
              <a:rPr lang="en-US" sz="1200" dirty="0">
                <a:hlinkClick r:id="rId2"/>
              </a:rPr>
              <a:t>http://www.coe.miami.edu/research/responsible-conduct-of-research</a:t>
            </a:r>
            <a:r>
              <a:rPr lang="en-US" sz="1200" dirty="0" smtClean="0">
                <a:hlinkClick r:id="rId2"/>
              </a:rPr>
              <a:t>/</a:t>
            </a:r>
            <a:r>
              <a:rPr lang="en-US" sz="1200" dirty="0" smtClean="0"/>
              <a:t>)</a:t>
            </a:r>
          </a:p>
          <a:p>
            <a:pPr marL="857250" lvl="3" indent="0">
              <a:buNone/>
            </a:pPr>
            <a:r>
              <a:rPr lang="en-US" sz="1400" dirty="0" smtClean="0"/>
              <a:t>Three requirements </a:t>
            </a:r>
          </a:p>
          <a:p>
            <a:pPr marL="1143000" lvl="3" indent="-285750">
              <a:buFontTx/>
              <a:buChar char="-"/>
            </a:pPr>
            <a:r>
              <a:rPr lang="en-US" sz="1400" b="1" u="sng" dirty="0" smtClean="0"/>
              <a:t>On-line CITI Training</a:t>
            </a:r>
            <a:r>
              <a:rPr lang="en-US" sz="1400" b="1" dirty="0" smtClean="0"/>
              <a:t>.  See above link for instructions</a:t>
            </a:r>
          </a:p>
          <a:p>
            <a:pPr marL="1143000" lvl="3" indent="-285750">
              <a:buFontTx/>
              <a:buChar char="-"/>
            </a:pPr>
            <a:r>
              <a:rPr lang="en-US" sz="1400" b="1" u="sng" dirty="0" smtClean="0"/>
              <a:t>Workshop   </a:t>
            </a:r>
            <a:endParaRPr lang="en-US" sz="1400" b="1" u="sng" dirty="0"/>
          </a:p>
          <a:p>
            <a:pPr marL="1143000" lvl="3" indent="-285750">
              <a:buFontTx/>
              <a:buChar char="-"/>
            </a:pPr>
            <a:r>
              <a:rPr lang="en-US" sz="1400" b="1" u="sng" dirty="0" smtClean="0"/>
              <a:t>Professional Development Events Covering RCR</a:t>
            </a:r>
          </a:p>
          <a:p>
            <a:pPr marL="857250" lvl="3" indent="0">
              <a:buNone/>
            </a:pPr>
            <a:endParaRPr lang="en-US" sz="1200" dirty="0" smtClean="0"/>
          </a:p>
          <a:p>
            <a:pPr marL="857250" lvl="3" indent="0">
              <a:buNone/>
            </a:pPr>
            <a:endParaRPr lang="en-US" sz="1200" dirty="0"/>
          </a:p>
          <a:p>
            <a:pPr marL="857250" lvl="3" indent="0">
              <a:buNone/>
            </a:pPr>
            <a:endParaRPr lang="en-US" sz="1200" dirty="0" smtClean="0"/>
          </a:p>
          <a:p>
            <a:pPr marL="742950" lvl="2" indent="-342900"/>
            <a:r>
              <a:rPr lang="en-US" sz="1600" dirty="0" smtClean="0"/>
              <a:t>Two-part process in </a:t>
            </a:r>
            <a:r>
              <a:rPr lang="en-US" sz="1600" b="1" dirty="0" smtClean="0">
                <a:solidFill>
                  <a:srgbClr val="006600"/>
                </a:solidFill>
              </a:rPr>
              <a:t>Conflict of Interest. </a:t>
            </a:r>
            <a:r>
              <a:rPr lang="en-US" sz="1400" dirty="0" smtClean="0"/>
              <a:t>(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www.uresearch.miami.edu/uresearch-services/disclosures-and-relationship-management-drm/index.html</a:t>
            </a:r>
            <a:r>
              <a:rPr lang="en-US" sz="1600" dirty="0" smtClean="0"/>
              <a:t>)</a:t>
            </a:r>
          </a:p>
          <a:p>
            <a:pPr marL="1200150" lvl="3" indent="-342900"/>
            <a:r>
              <a:rPr lang="en-US" sz="1400" dirty="0" smtClean="0"/>
              <a:t>The </a:t>
            </a:r>
            <a:r>
              <a:rPr lang="en-US" sz="1400" dirty="0"/>
              <a:t>first part is an </a:t>
            </a:r>
            <a:r>
              <a:rPr lang="en-US" sz="1400" u="sng" dirty="0"/>
              <a:t>on-line training </a:t>
            </a:r>
            <a:r>
              <a:rPr lang="en-US" sz="1400" dirty="0"/>
              <a:t>module in conflicts of </a:t>
            </a:r>
            <a:r>
              <a:rPr lang="en-US" sz="1400" dirty="0" smtClean="0"/>
              <a:t>interest.  </a:t>
            </a:r>
          </a:p>
          <a:p>
            <a:pPr marL="1200150" lvl="3" indent="-342900"/>
            <a:r>
              <a:rPr lang="en-US" sz="1400" dirty="0" smtClean="0"/>
              <a:t>The </a:t>
            </a:r>
            <a:r>
              <a:rPr lang="en-US" sz="1400" dirty="0"/>
              <a:t>second part is completing a disclosure.   </a:t>
            </a:r>
            <a:endParaRPr lang="en-US" sz="1600" dirty="0" smtClean="0"/>
          </a:p>
          <a:p>
            <a:pPr marL="0" lvl="1" indent="0">
              <a:buNone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Lab</a:t>
            </a:r>
            <a:r>
              <a:rPr lang="en-US" dirty="0"/>
              <a:t> safety – Office of Environmental Health and Safety. </a:t>
            </a:r>
            <a:r>
              <a:rPr lang="en-US" sz="1400" dirty="0"/>
              <a:t>(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business-services.miami.edu/departments/ehs/index.html</a:t>
            </a:r>
            <a:r>
              <a:rPr lang="en-US" sz="1400" dirty="0" smtClean="0"/>
              <a:t>)</a:t>
            </a:r>
          </a:p>
          <a:p>
            <a:pPr marL="0" lvl="1" indent="0">
              <a:buNone/>
            </a:pPr>
            <a:endParaRPr lang="en-US" sz="1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Teaching Assistants </a:t>
            </a:r>
            <a:r>
              <a:rPr lang="en-US" dirty="0"/>
              <a:t>whose native language is not English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Speak </a:t>
            </a:r>
            <a:r>
              <a:rPr lang="en-US" dirty="0"/>
              <a:t>Test. More information is available through the Intensive Language Institute (305-284-2752).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slide template .potx" id="{9D1A3277-236B-41F0-A8D7-25A4ED311371}" vid="{6ABD5164-1EB4-4E20-A69C-00D2CBBAEE4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840</Words>
  <Application>Microsoft Office PowerPoint</Application>
  <PresentationFormat>On-screen Show (4:3)</PresentationFormat>
  <Paragraphs>149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Century Schoolbook</vt:lpstr>
      <vt:lpstr>Garamond</vt:lpstr>
      <vt:lpstr>Georgia</vt:lpstr>
      <vt:lpstr>Wingdings</vt:lpstr>
      <vt:lpstr>Office Theme</vt:lpstr>
      <vt:lpstr>1_Office Theme</vt:lpstr>
      <vt:lpstr>Welcome</vt:lpstr>
      <vt:lpstr>Graduate Engineering Student Council (GESC)</vt:lpstr>
      <vt:lpstr>CoE Graduate Student Orientation</vt:lpstr>
      <vt:lpstr>Getting Started</vt:lpstr>
      <vt:lpstr>Getting Started </vt:lpstr>
      <vt:lpstr>CoE Research</vt:lpstr>
      <vt:lpstr>PowerPoint Presentation</vt:lpstr>
      <vt:lpstr>Training</vt:lpstr>
      <vt:lpstr>Training</vt:lpstr>
      <vt:lpstr>Training Specific to PhD Students</vt:lpstr>
      <vt:lpstr>Offer Letters (PhD students) </vt:lpstr>
      <vt:lpstr>Conditions of Continued Support</vt:lpstr>
      <vt:lpstr>Health Insurance</vt:lpstr>
      <vt:lpstr>Outside Employment</vt:lpstr>
      <vt:lpstr>In Summary</vt:lpstr>
    </vt:vector>
  </TitlesOfParts>
  <Company>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l.rodriguez11</dc:creator>
  <cp:lastModifiedBy>Solo-Gabriele, Helena M</cp:lastModifiedBy>
  <cp:revision>183</cp:revision>
  <cp:lastPrinted>2013-08-15T15:57:03Z</cp:lastPrinted>
  <dcterms:created xsi:type="dcterms:W3CDTF">2009-03-27T18:27:50Z</dcterms:created>
  <dcterms:modified xsi:type="dcterms:W3CDTF">2019-08-15T17:50:50Z</dcterms:modified>
</cp:coreProperties>
</file>