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509" r:id="rId2"/>
    <p:sldId id="335" r:id="rId3"/>
    <p:sldId id="499" r:id="rId4"/>
    <p:sldId id="263" r:id="rId5"/>
    <p:sldId id="299" r:id="rId6"/>
    <p:sldId id="515" r:id="rId7"/>
    <p:sldId id="264" r:id="rId8"/>
    <p:sldId id="500" r:id="rId9"/>
    <p:sldId id="518" r:id="rId10"/>
    <p:sldId id="519" r:id="rId11"/>
    <p:sldId id="294" r:id="rId12"/>
    <p:sldId id="501" r:id="rId13"/>
    <p:sldId id="517" r:id="rId14"/>
    <p:sldId id="513" r:id="rId15"/>
    <p:sldId id="520" r:id="rId16"/>
    <p:sldId id="503" r:id="rId17"/>
    <p:sldId id="282" r:id="rId18"/>
    <p:sldId id="265" r:id="rId19"/>
    <p:sldId id="508" r:id="rId20"/>
    <p:sldId id="507" r:id="rId21"/>
    <p:sldId id="516" r:id="rId22"/>
    <p:sldId id="26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30"/>
    <a:srgbClr val="F09432"/>
    <a:srgbClr val="F47221"/>
    <a:srgbClr val="606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72EDD-F59F-447F-B6CD-05A46DD6C45E}" v="16" dt="2026-01-08T16:52:19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kez, Melody" userId="6JS+47ON/zzIh/P2ZmejQiAvw80sZscTXBtB5MBkA6s=" providerId="None" clId="Web-{7B572EDD-F59F-447F-B6CD-05A46DD6C45E}"/>
    <pc:docChg chg="modSld">
      <pc:chgData name="Kekez, Melody" userId="6JS+47ON/zzIh/P2ZmejQiAvw80sZscTXBtB5MBkA6s=" providerId="None" clId="Web-{7B572EDD-F59F-447F-B6CD-05A46DD6C45E}" dt="2026-01-08T16:52:19.850" v="14" actId="14100"/>
      <pc:docMkLst>
        <pc:docMk/>
      </pc:docMkLst>
      <pc:sldChg chg="addSp delSp modSp">
        <pc:chgData name="Kekez, Melody" userId="6JS+47ON/zzIh/P2ZmejQiAvw80sZscTXBtB5MBkA6s=" providerId="None" clId="Web-{7B572EDD-F59F-447F-B6CD-05A46DD6C45E}" dt="2026-01-08T16:52:19.850" v="14" actId="14100"/>
        <pc:sldMkLst>
          <pc:docMk/>
          <pc:sldMk cId="3112616858" sldId="513"/>
        </pc:sldMkLst>
        <pc:spChg chg="add del">
          <ac:chgData name="Kekez, Melody" userId="6JS+47ON/zzIh/P2ZmejQiAvw80sZscTXBtB5MBkA6s=" providerId="None" clId="Web-{7B572EDD-F59F-447F-B6CD-05A46DD6C45E}" dt="2026-01-08T16:52:02.131" v="10"/>
          <ac:spMkLst>
            <pc:docMk/>
            <pc:sldMk cId="3112616858" sldId="513"/>
            <ac:spMk id="6" creationId="{9A52A68E-082F-4300-5D24-FF5210E9C5D4}"/>
          </ac:spMkLst>
        </pc:spChg>
        <pc:picChg chg="add mod modCrop">
          <ac:chgData name="Kekez, Melody" userId="6JS+47ON/zzIh/P2ZmejQiAvw80sZscTXBtB5MBkA6s=" providerId="None" clId="Web-{7B572EDD-F59F-447F-B6CD-05A46DD6C45E}" dt="2026-01-08T16:52:19.850" v="14" actId="14100"/>
          <ac:picMkLst>
            <pc:docMk/>
            <pc:sldMk cId="3112616858" sldId="513"/>
            <ac:picMk id="2" creationId="{DF822865-775A-286E-0FFB-B6F94136E0CC}"/>
          </ac:picMkLst>
        </pc:picChg>
        <pc:picChg chg="del">
          <ac:chgData name="Kekez, Melody" userId="6JS+47ON/zzIh/P2ZmejQiAvw80sZscTXBtB5MBkA6s=" providerId="None" clId="Web-{7B572EDD-F59F-447F-B6CD-05A46DD6C45E}" dt="2026-01-08T16:51:46.725" v="5"/>
          <ac:picMkLst>
            <pc:docMk/>
            <pc:sldMk cId="3112616858" sldId="513"/>
            <ac:picMk id="2054" creationId="{7213A303-817E-98E3-624D-F686D4BAE50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F0E8E-0DD6-457F-AC80-2221296D95E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B360ED-BA50-4238-81BA-BED949F4E42C}">
      <dgm:prSet phldrT="[Text]"/>
      <dgm:spPr>
        <a:noFill/>
        <a:ln w="38100">
          <a:noFill/>
        </a:ln>
      </dgm:spPr>
      <dgm:t>
        <a:bodyPr tIns="182880" anchor="t" anchorCtr="0"/>
        <a:lstStyle/>
        <a:p>
          <a:r>
            <a:rPr lang="en-US" b="0" dirty="0">
              <a:ln>
                <a:noFill/>
              </a:ln>
              <a:solidFill>
                <a:srgbClr val="005030"/>
              </a:solidFill>
              <a:latin typeface="Georgia"/>
            </a:rPr>
            <a:t>Biomedical Engineering</a:t>
          </a:r>
        </a:p>
      </dgm:t>
    </dgm:pt>
    <dgm:pt modelId="{A4C4C9B2-E4C0-490C-9065-F2CF8D9FFBDF}" type="parTrans" cxnId="{4FF646AE-30F0-471E-9718-28E67DA01FA7}">
      <dgm:prSet/>
      <dgm:spPr/>
      <dgm:t>
        <a:bodyPr/>
        <a:lstStyle/>
        <a:p>
          <a:endParaRPr lang="en-US"/>
        </a:p>
      </dgm:t>
    </dgm:pt>
    <dgm:pt modelId="{EB37F10F-110D-4756-9969-56567E4D5E89}" type="sibTrans" cxnId="{4FF646AE-30F0-471E-9718-28E67DA01FA7}">
      <dgm:prSet/>
      <dgm:spPr/>
      <dgm:t>
        <a:bodyPr/>
        <a:lstStyle/>
        <a:p>
          <a:endParaRPr lang="en-US"/>
        </a:p>
      </dgm:t>
    </dgm:pt>
    <dgm:pt modelId="{CD102990-B34C-4319-9B4F-B658B2D83861}">
      <dgm:prSet phldrT="[Text]"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400" dirty="0"/>
            <a:t>Fabrice Manns,     Chair</a:t>
          </a:r>
        </a:p>
      </dgm:t>
    </dgm:pt>
    <dgm:pt modelId="{065F147E-82DA-4F67-98B9-51C106EC6CD2}" type="parTrans" cxnId="{8F700B37-09EC-4773-BDC8-A11948BB0E78}">
      <dgm:prSet/>
      <dgm:spPr/>
      <dgm:t>
        <a:bodyPr/>
        <a:lstStyle/>
        <a:p>
          <a:endParaRPr lang="en-US"/>
        </a:p>
      </dgm:t>
    </dgm:pt>
    <dgm:pt modelId="{F98722C6-1F62-4E4F-951A-D0A30B388C6D}" type="sibTrans" cxnId="{8F700B37-09EC-4773-BDC8-A11948BB0E78}">
      <dgm:prSet/>
      <dgm:spPr/>
      <dgm:t>
        <a:bodyPr/>
        <a:lstStyle/>
        <a:p>
          <a:endParaRPr lang="en-US"/>
        </a:p>
      </dgm:t>
    </dgm:pt>
    <dgm:pt modelId="{F3797613-9D95-4A1B-ACAF-C36461F241DC}">
      <dgm:prSet phldrT="[Text]"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400" dirty="0"/>
            <a:t>Alicia Jackson,         GPD</a:t>
          </a:r>
        </a:p>
      </dgm:t>
    </dgm:pt>
    <dgm:pt modelId="{C82C11F2-7408-4C92-8919-1930436A48D4}" type="parTrans" cxnId="{8A49F184-4C13-4BAB-98F7-3947695B1C65}">
      <dgm:prSet/>
      <dgm:spPr/>
      <dgm:t>
        <a:bodyPr/>
        <a:lstStyle/>
        <a:p>
          <a:endParaRPr lang="en-US"/>
        </a:p>
      </dgm:t>
    </dgm:pt>
    <dgm:pt modelId="{8DB19018-B573-4231-8063-3DEF65DF3731}" type="sibTrans" cxnId="{8A49F184-4C13-4BAB-98F7-3947695B1C65}">
      <dgm:prSet/>
      <dgm:spPr/>
      <dgm:t>
        <a:bodyPr/>
        <a:lstStyle/>
        <a:p>
          <a:endParaRPr lang="en-US"/>
        </a:p>
      </dgm:t>
    </dgm:pt>
    <dgm:pt modelId="{C0484038-0295-4FD1-879B-9AB30BFD434C}">
      <dgm:prSet phldrT="[Text]"/>
      <dgm:spPr>
        <a:noFill/>
        <a:ln w="38100">
          <a:noFill/>
        </a:ln>
      </dgm:spPr>
      <dgm:t>
        <a:bodyPr tIns="182880" anchor="t" anchorCtr="0"/>
        <a:lstStyle/>
        <a:p>
          <a:r>
            <a:rPr lang="en-US" b="0" dirty="0">
              <a:ln>
                <a:noFill/>
              </a:ln>
              <a:solidFill>
                <a:srgbClr val="005030"/>
              </a:solidFill>
              <a:latin typeface="Georgia"/>
            </a:rPr>
            <a:t>Civil and Architectural Engineering</a:t>
          </a:r>
        </a:p>
      </dgm:t>
    </dgm:pt>
    <dgm:pt modelId="{CAA86ADF-BE35-48B2-90E7-A91532C92C24}" type="parTrans" cxnId="{30540B1C-8391-4DF3-8045-7C3E9E317732}">
      <dgm:prSet/>
      <dgm:spPr/>
      <dgm:t>
        <a:bodyPr/>
        <a:lstStyle/>
        <a:p>
          <a:endParaRPr lang="en-US"/>
        </a:p>
      </dgm:t>
    </dgm:pt>
    <dgm:pt modelId="{2AFCB1AC-5EF7-42F9-84FC-6AC2FCCD0DCF}" type="sibTrans" cxnId="{30540B1C-8391-4DF3-8045-7C3E9E317732}">
      <dgm:prSet/>
      <dgm:spPr/>
      <dgm:t>
        <a:bodyPr/>
        <a:lstStyle/>
        <a:p>
          <a:endParaRPr lang="en-US"/>
        </a:p>
      </dgm:t>
    </dgm:pt>
    <dgm:pt modelId="{8C910E13-DB29-496D-B775-F0EF1AD8D0AF}">
      <dgm:prSet phldrT="[Text]"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400" dirty="0" err="1"/>
            <a:t>Xianming</a:t>
          </a:r>
          <a:r>
            <a:rPr lang="en-US" sz="1400" dirty="0"/>
            <a:t> Shi,        Chair</a:t>
          </a:r>
        </a:p>
      </dgm:t>
    </dgm:pt>
    <dgm:pt modelId="{28DCD0FC-8E6E-4BFC-8C2A-E0C73A7078C8}" type="parTrans" cxnId="{3F7F4D0D-3CBC-4BF7-B462-8E53B42AC521}">
      <dgm:prSet/>
      <dgm:spPr/>
      <dgm:t>
        <a:bodyPr/>
        <a:lstStyle/>
        <a:p>
          <a:endParaRPr lang="en-US"/>
        </a:p>
      </dgm:t>
    </dgm:pt>
    <dgm:pt modelId="{41731361-D757-48FC-99DE-122F8F4AF260}" type="sibTrans" cxnId="{3F7F4D0D-3CBC-4BF7-B462-8E53B42AC521}">
      <dgm:prSet/>
      <dgm:spPr/>
      <dgm:t>
        <a:bodyPr/>
        <a:lstStyle/>
        <a:p>
          <a:endParaRPr lang="en-US"/>
        </a:p>
      </dgm:t>
    </dgm:pt>
    <dgm:pt modelId="{79C00FF7-8E9C-4BF9-B23E-D7C55F4682DA}">
      <dgm:prSet phldrT="[Text]"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400" dirty="0"/>
            <a:t>Landolf Rhode-</a:t>
          </a:r>
          <a:r>
            <a:rPr lang="en-US" sz="1400" dirty="0" err="1"/>
            <a:t>Barbarigos</a:t>
          </a:r>
          <a:r>
            <a:rPr lang="en-US" sz="1400" dirty="0"/>
            <a:t>,              GPD</a:t>
          </a:r>
        </a:p>
      </dgm:t>
    </dgm:pt>
    <dgm:pt modelId="{46423A19-6054-4D20-8080-FCED062178C7}" type="parTrans" cxnId="{FCD056E4-C833-4B55-B95B-3F6A763665AB}">
      <dgm:prSet/>
      <dgm:spPr/>
      <dgm:t>
        <a:bodyPr/>
        <a:lstStyle/>
        <a:p>
          <a:endParaRPr lang="en-US"/>
        </a:p>
      </dgm:t>
    </dgm:pt>
    <dgm:pt modelId="{15F0595E-367C-4C02-8572-598B98894641}" type="sibTrans" cxnId="{FCD056E4-C833-4B55-B95B-3F6A763665AB}">
      <dgm:prSet/>
      <dgm:spPr/>
      <dgm:t>
        <a:bodyPr/>
        <a:lstStyle/>
        <a:p>
          <a:endParaRPr lang="en-US"/>
        </a:p>
      </dgm:t>
    </dgm:pt>
    <dgm:pt modelId="{B657800E-8849-4CE1-AD3D-024B0C8F5913}">
      <dgm:prSet phldrT="[Text]"/>
      <dgm:spPr>
        <a:noFill/>
        <a:ln w="38100">
          <a:noFill/>
        </a:ln>
      </dgm:spPr>
      <dgm:t>
        <a:bodyPr tIns="182880" anchor="t" anchorCtr="0"/>
        <a:lstStyle/>
        <a:p>
          <a:r>
            <a:rPr lang="en-US" b="0" dirty="0">
              <a:ln>
                <a:noFill/>
              </a:ln>
              <a:solidFill>
                <a:srgbClr val="005030"/>
              </a:solidFill>
              <a:latin typeface="Georgia"/>
            </a:rPr>
            <a:t>Chemical, Environmental, and Materials Engineering</a:t>
          </a:r>
        </a:p>
      </dgm:t>
    </dgm:pt>
    <dgm:pt modelId="{A2B35D8F-55A8-4DF7-87B2-F48F1913634C}" type="parTrans" cxnId="{48F9C64B-DC55-4D10-9B39-5F8FBD5523E1}">
      <dgm:prSet/>
      <dgm:spPr/>
      <dgm:t>
        <a:bodyPr/>
        <a:lstStyle/>
        <a:p>
          <a:endParaRPr lang="en-US"/>
        </a:p>
      </dgm:t>
    </dgm:pt>
    <dgm:pt modelId="{03F17A89-8D25-40B9-AA2D-7A6A198ECE26}" type="sibTrans" cxnId="{48F9C64B-DC55-4D10-9B39-5F8FBD5523E1}">
      <dgm:prSet/>
      <dgm:spPr/>
      <dgm:t>
        <a:bodyPr/>
        <a:lstStyle/>
        <a:p>
          <a:endParaRPr lang="en-US"/>
        </a:p>
      </dgm:t>
    </dgm:pt>
    <dgm:pt modelId="{D53C64D9-A488-44A4-8653-87E05727C113}">
      <dgm:prSet phldrT="[Text]"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200" dirty="0"/>
            <a:t>Chang-Yu Wu,        </a:t>
          </a:r>
        </a:p>
        <a:p>
          <a:pPr algn="r"/>
          <a:r>
            <a:rPr lang="en-US" sz="1200" dirty="0"/>
            <a:t>Chair</a:t>
          </a:r>
        </a:p>
      </dgm:t>
    </dgm:pt>
    <dgm:pt modelId="{4C3B8962-0D93-4FA6-956F-229F85B021C4}" type="parTrans" cxnId="{29058E8B-3400-418C-ACCF-E4A8D44C2843}">
      <dgm:prSet/>
      <dgm:spPr/>
      <dgm:t>
        <a:bodyPr/>
        <a:lstStyle/>
        <a:p>
          <a:endParaRPr lang="en-US"/>
        </a:p>
      </dgm:t>
    </dgm:pt>
    <dgm:pt modelId="{1FD1CB44-6592-4D09-9632-544FD169892D}" type="sibTrans" cxnId="{29058E8B-3400-418C-ACCF-E4A8D44C2843}">
      <dgm:prSet/>
      <dgm:spPr/>
      <dgm:t>
        <a:bodyPr/>
        <a:lstStyle/>
        <a:p>
          <a:endParaRPr lang="en-US"/>
        </a:p>
      </dgm:t>
    </dgm:pt>
    <dgm:pt modelId="{ABEC9976-DFCD-4834-A4AC-0A6418E55EC5}">
      <dgm:prSet phldrT="[Text]"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 rtl="0"/>
          <a:r>
            <a:rPr lang="en-US" sz="1200" dirty="0"/>
            <a:t>Helena </a:t>
          </a:r>
          <a:r>
            <a:rPr lang="en-US" sz="1200" dirty="0">
              <a:latin typeface="Calibri Light" panose="020F0302020204030204"/>
            </a:rPr>
            <a:t>                          </a:t>
          </a:r>
          <a:r>
            <a:rPr lang="en-US" sz="1200" dirty="0"/>
            <a:t>Solo-Gabriele,  </a:t>
          </a:r>
        </a:p>
        <a:p>
          <a:pPr algn="r" rtl="0"/>
          <a:r>
            <a:rPr lang="en-US" sz="1200" dirty="0"/>
            <a:t>GPD</a:t>
          </a:r>
          <a:endParaRPr lang="en-US" sz="1200" dirty="0">
            <a:latin typeface="Calibri Light" panose="020F0302020204030204"/>
          </a:endParaRPr>
        </a:p>
      </dgm:t>
    </dgm:pt>
    <dgm:pt modelId="{43DDCE3E-1244-4340-AF06-D8ED9C3675A5}" type="parTrans" cxnId="{BF5F09E2-E094-45CB-8781-B6240C73BD69}">
      <dgm:prSet/>
      <dgm:spPr/>
      <dgm:t>
        <a:bodyPr/>
        <a:lstStyle/>
        <a:p>
          <a:endParaRPr lang="en-US"/>
        </a:p>
      </dgm:t>
    </dgm:pt>
    <dgm:pt modelId="{112AC424-5285-4287-BA90-D4CC2FC12526}" type="sibTrans" cxnId="{BF5F09E2-E094-45CB-8781-B6240C73BD69}">
      <dgm:prSet/>
      <dgm:spPr/>
      <dgm:t>
        <a:bodyPr/>
        <a:lstStyle/>
        <a:p>
          <a:endParaRPr lang="en-US"/>
        </a:p>
      </dgm:t>
    </dgm:pt>
    <dgm:pt modelId="{7A23845C-7B76-484A-96F5-9F7777B4CD2D}">
      <dgm:prSet/>
      <dgm:spPr>
        <a:noFill/>
        <a:ln w="38100">
          <a:noFill/>
        </a:ln>
      </dgm:spPr>
      <dgm:t>
        <a:bodyPr tIns="182880" anchor="t" anchorCtr="0"/>
        <a:lstStyle/>
        <a:p>
          <a:r>
            <a:rPr lang="en-US" b="0" dirty="0">
              <a:ln>
                <a:noFill/>
              </a:ln>
              <a:solidFill>
                <a:srgbClr val="005030"/>
              </a:solidFill>
              <a:latin typeface="Georgia"/>
            </a:rPr>
            <a:t>Electrical and Computer Engineering</a:t>
          </a:r>
        </a:p>
      </dgm:t>
    </dgm:pt>
    <dgm:pt modelId="{0AB38C22-43A5-435A-8220-91D8E8C58A54}" type="parTrans" cxnId="{13C0DFAA-D4B9-4621-A4AF-7E671E4D2570}">
      <dgm:prSet/>
      <dgm:spPr/>
      <dgm:t>
        <a:bodyPr/>
        <a:lstStyle/>
        <a:p>
          <a:endParaRPr lang="en-US"/>
        </a:p>
      </dgm:t>
    </dgm:pt>
    <dgm:pt modelId="{B8A25F3B-EBF9-46AA-95A4-63A6E659CD70}" type="sibTrans" cxnId="{13C0DFAA-D4B9-4621-A4AF-7E671E4D2570}">
      <dgm:prSet/>
      <dgm:spPr/>
      <dgm:t>
        <a:bodyPr/>
        <a:lstStyle/>
        <a:p>
          <a:endParaRPr lang="en-US"/>
        </a:p>
      </dgm:t>
    </dgm:pt>
    <dgm:pt modelId="{13DC58FD-BDAB-4EED-9177-45949319940F}">
      <dgm:prSet/>
      <dgm:spPr>
        <a:noFill/>
        <a:ln w="38100">
          <a:noFill/>
        </a:ln>
      </dgm:spPr>
      <dgm:t>
        <a:bodyPr tIns="182880" anchor="t" anchorCtr="0"/>
        <a:lstStyle/>
        <a:p>
          <a:r>
            <a:rPr lang="en-US" b="0" dirty="0">
              <a:ln>
                <a:noFill/>
              </a:ln>
              <a:solidFill>
                <a:srgbClr val="005030"/>
              </a:solidFill>
              <a:latin typeface="Georgia"/>
            </a:rPr>
            <a:t>Industrial and Systems Engineering</a:t>
          </a:r>
        </a:p>
      </dgm:t>
    </dgm:pt>
    <dgm:pt modelId="{9DE449DC-3B4D-456E-B9D7-02DE20A7B912}" type="parTrans" cxnId="{134972A4-D27E-4ECF-9152-7BA5AFDE06A6}">
      <dgm:prSet/>
      <dgm:spPr/>
      <dgm:t>
        <a:bodyPr/>
        <a:lstStyle/>
        <a:p>
          <a:endParaRPr lang="en-US"/>
        </a:p>
      </dgm:t>
    </dgm:pt>
    <dgm:pt modelId="{CA6A15F1-C20D-4BD2-A88D-016599B49150}" type="sibTrans" cxnId="{134972A4-D27E-4ECF-9152-7BA5AFDE06A6}">
      <dgm:prSet/>
      <dgm:spPr/>
      <dgm:t>
        <a:bodyPr/>
        <a:lstStyle/>
        <a:p>
          <a:endParaRPr lang="en-US"/>
        </a:p>
      </dgm:t>
    </dgm:pt>
    <dgm:pt modelId="{C851C022-A3E6-44BD-AE66-3AFB9A4CFAE7}">
      <dgm:prSet/>
      <dgm:spPr>
        <a:noFill/>
        <a:ln w="38100">
          <a:noFill/>
        </a:ln>
      </dgm:spPr>
      <dgm:t>
        <a:bodyPr tIns="182880" anchor="t" anchorCtr="0"/>
        <a:lstStyle/>
        <a:p>
          <a:r>
            <a:rPr lang="en-US" b="0" dirty="0">
              <a:ln>
                <a:noFill/>
              </a:ln>
              <a:solidFill>
                <a:srgbClr val="005030"/>
              </a:solidFill>
              <a:latin typeface="Georgia"/>
            </a:rPr>
            <a:t>Mechanical and Aerospace Engineering</a:t>
          </a:r>
        </a:p>
      </dgm:t>
    </dgm:pt>
    <dgm:pt modelId="{748F1389-1382-4252-A86E-8714D8A4DF17}" type="parTrans" cxnId="{3525CFC1-EB1A-4190-9145-8CED5DD0D2CB}">
      <dgm:prSet/>
      <dgm:spPr/>
      <dgm:t>
        <a:bodyPr/>
        <a:lstStyle/>
        <a:p>
          <a:endParaRPr lang="en-US"/>
        </a:p>
      </dgm:t>
    </dgm:pt>
    <dgm:pt modelId="{D86D7FD8-77A6-4A29-8412-51CD7CADCD79}" type="sibTrans" cxnId="{3525CFC1-EB1A-4190-9145-8CED5DD0D2CB}">
      <dgm:prSet/>
      <dgm:spPr/>
      <dgm:t>
        <a:bodyPr/>
        <a:lstStyle/>
        <a:p>
          <a:endParaRPr lang="en-US"/>
        </a:p>
      </dgm:t>
    </dgm:pt>
    <dgm:pt modelId="{C53317D7-9366-4513-95A1-2AF1D59DD0D6}">
      <dgm:prSet phldrT="[Text]"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400" dirty="0" err="1"/>
            <a:t>Weizhao</a:t>
          </a:r>
          <a:r>
            <a:rPr lang="en-US" sz="1400" dirty="0"/>
            <a:t> Zhao, Medical Physics</a:t>
          </a:r>
        </a:p>
      </dgm:t>
    </dgm:pt>
    <dgm:pt modelId="{D3C75E2E-F331-4233-8B80-350E7693C156}" type="parTrans" cxnId="{E30086A9-927B-4C5B-85B4-D95D0949296A}">
      <dgm:prSet/>
      <dgm:spPr/>
      <dgm:t>
        <a:bodyPr/>
        <a:lstStyle/>
        <a:p>
          <a:endParaRPr lang="en-US"/>
        </a:p>
      </dgm:t>
    </dgm:pt>
    <dgm:pt modelId="{6237E34B-1619-4178-B48B-E1465861D048}" type="sibTrans" cxnId="{E30086A9-927B-4C5B-85B4-D95D0949296A}">
      <dgm:prSet/>
      <dgm:spPr/>
      <dgm:t>
        <a:bodyPr/>
        <a:lstStyle/>
        <a:p>
          <a:endParaRPr lang="en-US"/>
        </a:p>
      </dgm:t>
    </dgm:pt>
    <dgm:pt modelId="{C26120C7-07ED-4469-B742-BC36E0E787A9}">
      <dgm:prSet phldrT="[Text]"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400" spc="-50" baseline="0" dirty="0"/>
            <a:t>Abhishek Prasad,</a:t>
          </a:r>
          <a:r>
            <a:rPr lang="en-US" sz="1400" dirty="0"/>
            <a:t>    Neural         Engineering</a:t>
          </a:r>
        </a:p>
      </dgm:t>
    </dgm:pt>
    <dgm:pt modelId="{343CAB6E-8D88-48B3-9A07-66F4F4F61F12}" type="parTrans" cxnId="{FA347AE5-37C5-4D2F-8772-81AF680D8656}">
      <dgm:prSet/>
      <dgm:spPr/>
      <dgm:t>
        <a:bodyPr/>
        <a:lstStyle/>
        <a:p>
          <a:endParaRPr lang="en-US"/>
        </a:p>
      </dgm:t>
    </dgm:pt>
    <dgm:pt modelId="{069A59AA-E539-4BD2-A834-6658C1E31AB1}" type="sibTrans" cxnId="{FA347AE5-37C5-4D2F-8772-81AF680D8656}">
      <dgm:prSet/>
      <dgm:spPr/>
      <dgm:t>
        <a:bodyPr/>
        <a:lstStyle/>
        <a:p>
          <a:endParaRPr lang="en-US"/>
        </a:p>
      </dgm:t>
    </dgm:pt>
    <dgm:pt modelId="{77AD7CBB-CA95-4DDC-A7A5-028BD8C0A33E}">
      <dgm:prSet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400" dirty="0"/>
            <a:t>Pinhas </a:t>
          </a:r>
        </a:p>
        <a:p>
          <a:pPr algn="r"/>
          <a:r>
            <a:rPr lang="en-US" sz="1400" dirty="0"/>
            <a:t>Ben –Tzvi</a:t>
          </a:r>
        </a:p>
        <a:p>
          <a:pPr algn="r"/>
          <a:r>
            <a:rPr lang="en-US" sz="1400" dirty="0"/>
            <a:t>Chair</a:t>
          </a:r>
        </a:p>
      </dgm:t>
    </dgm:pt>
    <dgm:pt modelId="{8B547831-00A1-429D-AB8D-6543D4B14F87}" type="parTrans" cxnId="{3B2FB535-E541-44DE-9E7F-7483FB50BFEE}">
      <dgm:prSet/>
      <dgm:spPr/>
      <dgm:t>
        <a:bodyPr/>
        <a:lstStyle/>
        <a:p>
          <a:endParaRPr lang="en-US"/>
        </a:p>
      </dgm:t>
    </dgm:pt>
    <dgm:pt modelId="{00641051-3594-4B62-9F81-15B3C889E69D}" type="sibTrans" cxnId="{3B2FB535-E541-44DE-9E7F-7483FB50BFEE}">
      <dgm:prSet/>
      <dgm:spPr/>
      <dgm:t>
        <a:bodyPr/>
        <a:lstStyle/>
        <a:p>
          <a:endParaRPr lang="en-US"/>
        </a:p>
      </dgm:t>
    </dgm:pt>
    <dgm:pt modelId="{1BF34AB9-6DE2-40D3-9593-1A5821325826}">
      <dgm:prSet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400" spc="-70" baseline="0" dirty="0" err="1"/>
            <a:t>Sakhrat</a:t>
          </a:r>
          <a:r>
            <a:rPr lang="en-US" sz="1400" spc="-70" baseline="0" dirty="0"/>
            <a:t> </a:t>
          </a:r>
          <a:r>
            <a:rPr lang="en-US" sz="1400" spc="-70" baseline="0" dirty="0" err="1"/>
            <a:t>Khizroev</a:t>
          </a:r>
          <a:r>
            <a:rPr lang="en-US" sz="1400" spc="-70" baseline="0" dirty="0"/>
            <a:t>,</a:t>
          </a:r>
          <a:r>
            <a:rPr lang="en-US" sz="1400" dirty="0"/>
            <a:t>                  GPD</a:t>
          </a:r>
        </a:p>
      </dgm:t>
    </dgm:pt>
    <dgm:pt modelId="{5532909E-883C-406D-9031-193917C805DB}" type="parTrans" cxnId="{B15718D8-7FC2-4095-9EDD-3C6387BB1676}">
      <dgm:prSet/>
      <dgm:spPr/>
      <dgm:t>
        <a:bodyPr/>
        <a:lstStyle/>
        <a:p>
          <a:endParaRPr lang="en-US"/>
        </a:p>
      </dgm:t>
    </dgm:pt>
    <dgm:pt modelId="{D92512EC-FE03-4E42-9CC2-52FEB55A3E62}" type="sibTrans" cxnId="{B15718D8-7FC2-4095-9EDD-3C6387BB1676}">
      <dgm:prSet/>
      <dgm:spPr/>
      <dgm:t>
        <a:bodyPr/>
        <a:lstStyle/>
        <a:p>
          <a:endParaRPr lang="en-US"/>
        </a:p>
      </dgm:t>
    </dgm:pt>
    <dgm:pt modelId="{7900157E-782B-4D18-B1DB-56A7E28D6BEA}">
      <dgm:prSet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400" dirty="0"/>
            <a:t>Vincent      </a:t>
          </a:r>
          <a:r>
            <a:rPr lang="en-US" sz="1400" dirty="0" err="1"/>
            <a:t>Omachonu</a:t>
          </a:r>
          <a:r>
            <a:rPr lang="en-US" sz="1400" dirty="0"/>
            <a:t>,           Chair</a:t>
          </a:r>
        </a:p>
      </dgm:t>
    </dgm:pt>
    <dgm:pt modelId="{9D648FC5-F5A0-44C5-B480-602C1A83A578}" type="parTrans" cxnId="{B619923F-104A-448B-9E6D-F72498BC2589}">
      <dgm:prSet/>
      <dgm:spPr/>
      <dgm:t>
        <a:bodyPr/>
        <a:lstStyle/>
        <a:p>
          <a:endParaRPr lang="en-US"/>
        </a:p>
      </dgm:t>
    </dgm:pt>
    <dgm:pt modelId="{6CD0B7C8-8769-4C03-8BF0-70ED277CA4C0}" type="sibTrans" cxnId="{B619923F-104A-448B-9E6D-F72498BC2589}">
      <dgm:prSet/>
      <dgm:spPr/>
      <dgm:t>
        <a:bodyPr/>
        <a:lstStyle/>
        <a:p>
          <a:endParaRPr lang="en-US"/>
        </a:p>
      </dgm:t>
    </dgm:pt>
    <dgm:pt modelId="{7ABE4DAE-DB2A-4269-9077-3347C56D2A5A}">
      <dgm:prSet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400" dirty="0"/>
            <a:t>Murat </a:t>
          </a:r>
          <a:r>
            <a:rPr lang="en-US" sz="1400" dirty="0" err="1"/>
            <a:t>Erkoc</a:t>
          </a:r>
          <a:r>
            <a:rPr lang="en-US" sz="1400" dirty="0"/>
            <a:t>,           GPD</a:t>
          </a:r>
        </a:p>
      </dgm:t>
    </dgm:pt>
    <dgm:pt modelId="{71ECDB28-3E05-40BC-8C88-31C1A24D1738}" type="parTrans" cxnId="{90D993B8-8CFB-4136-A1D6-F33E5AA84198}">
      <dgm:prSet/>
      <dgm:spPr/>
      <dgm:t>
        <a:bodyPr/>
        <a:lstStyle/>
        <a:p>
          <a:endParaRPr lang="en-US"/>
        </a:p>
      </dgm:t>
    </dgm:pt>
    <dgm:pt modelId="{814F75F7-609E-4E05-96E8-28CEF2B3EF2C}" type="sibTrans" cxnId="{90D993B8-8CFB-4136-A1D6-F33E5AA84198}">
      <dgm:prSet/>
      <dgm:spPr/>
      <dgm:t>
        <a:bodyPr/>
        <a:lstStyle/>
        <a:p>
          <a:endParaRPr lang="en-US"/>
        </a:p>
      </dgm:t>
    </dgm:pt>
    <dgm:pt modelId="{5ADB7BE1-FA15-4BC8-9BCB-8FD57BAAC654}">
      <dgm:prSet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400" dirty="0" err="1"/>
            <a:t>Qingda</a:t>
          </a:r>
          <a:r>
            <a:rPr lang="en-US" sz="1400" dirty="0"/>
            <a:t> Yang,        Chair</a:t>
          </a:r>
        </a:p>
      </dgm:t>
    </dgm:pt>
    <dgm:pt modelId="{11CB51C0-CCCA-4D27-B7A8-18DA2D580321}" type="parTrans" cxnId="{32696687-548C-45A1-9149-56CE62E313AF}">
      <dgm:prSet/>
      <dgm:spPr/>
      <dgm:t>
        <a:bodyPr/>
        <a:lstStyle/>
        <a:p>
          <a:endParaRPr lang="en-US"/>
        </a:p>
      </dgm:t>
    </dgm:pt>
    <dgm:pt modelId="{22010FB1-2535-431A-9C0E-C2C2C7D7DADF}" type="sibTrans" cxnId="{32696687-548C-45A1-9149-56CE62E313AF}">
      <dgm:prSet/>
      <dgm:spPr/>
      <dgm:t>
        <a:bodyPr/>
        <a:lstStyle/>
        <a:p>
          <a:endParaRPr lang="en-US"/>
        </a:p>
      </dgm:t>
    </dgm:pt>
    <dgm:pt modelId="{C8FD9426-4B62-48C4-BB01-9A0AC0BB4B0C}">
      <dgm:prSet phldrT="[Text]"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 rtl="0">
            <a:lnSpc>
              <a:spcPct val="90000"/>
            </a:lnSpc>
          </a:pPr>
          <a:r>
            <a:rPr lang="en-US" sz="1000" kern="1200" dirty="0">
              <a:latin typeface="Calibri" panose="020F0502020204030204"/>
              <a:ea typeface="+mn-ea"/>
              <a:cs typeface="+mn-cs"/>
            </a:rPr>
            <a:t>    Dibyendu Mukherjee</a:t>
          </a:r>
          <a:r>
            <a:rPr lang="en-US" sz="1000" kern="1200" spc="-100" baseline="0" dirty="0"/>
            <a:t>,</a:t>
          </a:r>
          <a:r>
            <a:rPr lang="en-US" sz="1000" kern="1200" dirty="0"/>
            <a:t> </a:t>
          </a:r>
        </a:p>
        <a:p>
          <a:pPr algn="r" rtl="0">
            <a:lnSpc>
              <a:spcPct val="100000"/>
            </a:lnSpc>
          </a:pPr>
          <a:r>
            <a:rPr lang="en-US" sz="1000" kern="1200" dirty="0"/>
            <a:t>Materials Engineering</a:t>
          </a:r>
        </a:p>
      </dgm:t>
    </dgm:pt>
    <dgm:pt modelId="{C1728D7C-47DC-4EE3-AA45-F6468B03482A}" type="parTrans" cxnId="{7BA6D5DF-A180-41DA-9E02-5DCE419B9A53}">
      <dgm:prSet/>
      <dgm:spPr/>
      <dgm:t>
        <a:bodyPr/>
        <a:lstStyle/>
        <a:p>
          <a:endParaRPr lang="en-US"/>
        </a:p>
      </dgm:t>
    </dgm:pt>
    <dgm:pt modelId="{7A445D10-749A-482D-8FD1-3CD47B9CDB37}" type="sibTrans" cxnId="{7BA6D5DF-A180-41DA-9E02-5DCE419B9A53}">
      <dgm:prSet/>
      <dgm:spPr/>
      <dgm:t>
        <a:bodyPr/>
        <a:lstStyle/>
        <a:p>
          <a:endParaRPr lang="en-US"/>
        </a:p>
      </dgm:t>
    </dgm:pt>
    <dgm:pt modelId="{CAC19937-F1D6-48AA-A441-18934AA85ECE}">
      <dgm:prSet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400" dirty="0"/>
            <a:t>Emrah Celik,           GPD</a:t>
          </a:r>
        </a:p>
      </dgm:t>
    </dgm:pt>
    <dgm:pt modelId="{6538B836-B1B5-4126-B923-DBD354FBD043}" type="parTrans" cxnId="{EAC21096-0FE7-4A76-84A2-93BAC674688E}">
      <dgm:prSet/>
      <dgm:spPr/>
      <dgm:t>
        <a:bodyPr/>
        <a:lstStyle/>
        <a:p>
          <a:endParaRPr lang="en-US"/>
        </a:p>
      </dgm:t>
    </dgm:pt>
    <dgm:pt modelId="{287C7BDE-212A-4399-ADA3-2A64CA3927E7}" type="sibTrans" cxnId="{EAC21096-0FE7-4A76-84A2-93BAC674688E}">
      <dgm:prSet/>
      <dgm:spPr/>
      <dgm:t>
        <a:bodyPr/>
        <a:lstStyle/>
        <a:p>
          <a:endParaRPr lang="en-US"/>
        </a:p>
      </dgm:t>
    </dgm:pt>
    <dgm:pt modelId="{9D4658DE-8EF6-43EB-8980-16DA26B1C1F5}">
      <dgm:prSet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200" dirty="0"/>
            <a:t>Samiul Amin,</a:t>
          </a:r>
        </a:p>
        <a:p>
          <a:pPr algn="r"/>
          <a:r>
            <a:rPr lang="en-US" sz="1200" dirty="0"/>
            <a:t>Product Design</a:t>
          </a:r>
        </a:p>
      </dgm:t>
    </dgm:pt>
    <dgm:pt modelId="{6B35E3E3-52E3-43AC-95AE-85F17A94E8BB}" type="parTrans" cxnId="{58D103FB-314D-47B8-8EFE-704A4F832715}">
      <dgm:prSet/>
      <dgm:spPr/>
      <dgm:t>
        <a:bodyPr/>
        <a:lstStyle/>
        <a:p>
          <a:endParaRPr lang="en-US"/>
        </a:p>
      </dgm:t>
    </dgm:pt>
    <dgm:pt modelId="{FEE10B90-1F85-42FA-84BC-09AA139C9B83}" type="sibTrans" cxnId="{58D103FB-314D-47B8-8EFE-704A4F832715}">
      <dgm:prSet/>
      <dgm:spPr/>
      <dgm:t>
        <a:bodyPr/>
        <a:lstStyle/>
        <a:p>
          <a:endParaRPr lang="en-US"/>
        </a:p>
      </dgm:t>
    </dgm:pt>
    <dgm:pt modelId="{C568CDF5-A115-44B4-AEEE-27686E47965F}">
      <dgm:prSet custT="1"/>
      <dgm:spPr>
        <a:solidFill>
          <a:srgbClr val="005030"/>
        </a:solidFill>
        <a:ln>
          <a:solidFill>
            <a:srgbClr val="005030"/>
          </a:solidFill>
        </a:ln>
      </dgm:spPr>
      <dgm:t>
        <a:bodyPr/>
        <a:lstStyle/>
        <a:p>
          <a:pPr algn="r"/>
          <a:r>
            <a:rPr lang="en-US" sz="1400" dirty="0"/>
            <a:t>Kamal         Premaratne,              MS Advising</a:t>
          </a:r>
        </a:p>
      </dgm:t>
    </dgm:pt>
    <dgm:pt modelId="{7C481308-10A5-402C-BE3D-5006C3751537}" type="parTrans" cxnId="{12942AF2-54AF-457E-80A8-492B21745F63}">
      <dgm:prSet/>
      <dgm:spPr/>
      <dgm:t>
        <a:bodyPr/>
        <a:lstStyle/>
        <a:p>
          <a:endParaRPr lang="en-US"/>
        </a:p>
      </dgm:t>
    </dgm:pt>
    <dgm:pt modelId="{90BDFCCA-5D71-4FBC-8BC7-901B55E075B7}" type="sibTrans" cxnId="{12942AF2-54AF-457E-80A8-492B21745F63}">
      <dgm:prSet/>
      <dgm:spPr/>
      <dgm:t>
        <a:bodyPr/>
        <a:lstStyle/>
        <a:p>
          <a:endParaRPr lang="en-US"/>
        </a:p>
      </dgm:t>
    </dgm:pt>
    <dgm:pt modelId="{32A2378E-4F71-444D-951E-C1B56CE3B1E3}" type="pres">
      <dgm:prSet presAssocID="{20BF0E8E-0DD6-457F-AC80-2221296D95E1}" presName="theList" presStyleCnt="0">
        <dgm:presLayoutVars>
          <dgm:dir/>
          <dgm:animLvl val="lvl"/>
          <dgm:resizeHandles val="exact"/>
        </dgm:presLayoutVars>
      </dgm:prSet>
      <dgm:spPr/>
    </dgm:pt>
    <dgm:pt modelId="{15FF74F8-A6B9-418D-940E-81CF780B6F7D}" type="pres">
      <dgm:prSet presAssocID="{5DB360ED-BA50-4238-81BA-BED949F4E42C}" presName="compNode" presStyleCnt="0"/>
      <dgm:spPr/>
    </dgm:pt>
    <dgm:pt modelId="{82AB95E8-728E-4B75-84A3-172FCFA74621}" type="pres">
      <dgm:prSet presAssocID="{5DB360ED-BA50-4238-81BA-BED949F4E42C}" presName="aNode" presStyleLbl="bgShp" presStyleIdx="0" presStyleCnt="6" custScaleX="123034" custScaleY="89437"/>
      <dgm:spPr/>
    </dgm:pt>
    <dgm:pt modelId="{9B06A401-B4DB-493F-B35B-D496C63C28FC}" type="pres">
      <dgm:prSet presAssocID="{5DB360ED-BA50-4238-81BA-BED949F4E42C}" presName="textNode" presStyleLbl="bgShp" presStyleIdx="0" presStyleCnt="6"/>
      <dgm:spPr/>
    </dgm:pt>
    <dgm:pt modelId="{0DB43563-1D39-4E71-A29D-7E8803317BA5}" type="pres">
      <dgm:prSet presAssocID="{5DB360ED-BA50-4238-81BA-BED949F4E42C}" presName="compChildNode" presStyleCnt="0"/>
      <dgm:spPr/>
    </dgm:pt>
    <dgm:pt modelId="{549A01D0-3977-422F-A44D-0A42274FA483}" type="pres">
      <dgm:prSet presAssocID="{5DB360ED-BA50-4238-81BA-BED949F4E42C}" presName="theInnerList" presStyleCnt="0"/>
      <dgm:spPr/>
    </dgm:pt>
    <dgm:pt modelId="{EB66A5DB-97F8-493D-AC68-44C21BDD3346}" type="pres">
      <dgm:prSet presAssocID="{CD102990-B34C-4319-9B4F-B658B2D83861}" presName="childNode" presStyleLbl="node1" presStyleIdx="0" presStyleCnt="17" custScaleX="142539" custLinFactNeighborY="-84769">
        <dgm:presLayoutVars>
          <dgm:bulletEnabled val="1"/>
        </dgm:presLayoutVars>
      </dgm:prSet>
      <dgm:spPr/>
    </dgm:pt>
    <dgm:pt modelId="{06D66D2F-EF48-419A-B5D8-6C2328BF9441}" type="pres">
      <dgm:prSet presAssocID="{CD102990-B34C-4319-9B4F-B658B2D83861}" presName="aSpace2" presStyleCnt="0"/>
      <dgm:spPr/>
    </dgm:pt>
    <dgm:pt modelId="{1CCC6FB2-A243-42FD-A166-014E2A7A3C38}" type="pres">
      <dgm:prSet presAssocID="{F3797613-9D95-4A1B-ACAF-C36461F241DC}" presName="childNode" presStyleLbl="node1" presStyleIdx="1" presStyleCnt="17" custScaleX="142539" custLinFactNeighborY="-81093">
        <dgm:presLayoutVars>
          <dgm:bulletEnabled val="1"/>
        </dgm:presLayoutVars>
      </dgm:prSet>
      <dgm:spPr/>
    </dgm:pt>
    <dgm:pt modelId="{0EA6BDF9-5AF6-481C-BBC6-8C966B935084}" type="pres">
      <dgm:prSet presAssocID="{F3797613-9D95-4A1B-ACAF-C36461F241DC}" presName="aSpace2" presStyleCnt="0"/>
      <dgm:spPr/>
    </dgm:pt>
    <dgm:pt modelId="{21186F9B-B28D-4422-8980-59AE873223EA}" type="pres">
      <dgm:prSet presAssocID="{C53317D7-9366-4513-95A1-2AF1D59DD0D6}" presName="childNode" presStyleLbl="node1" presStyleIdx="2" presStyleCnt="17" custScaleX="142539" custLinFactNeighborY="-77416">
        <dgm:presLayoutVars>
          <dgm:bulletEnabled val="1"/>
        </dgm:presLayoutVars>
      </dgm:prSet>
      <dgm:spPr/>
    </dgm:pt>
    <dgm:pt modelId="{94BEAB45-3CA9-44DB-A734-3C59EB39DFD7}" type="pres">
      <dgm:prSet presAssocID="{C53317D7-9366-4513-95A1-2AF1D59DD0D6}" presName="aSpace2" presStyleCnt="0"/>
      <dgm:spPr/>
    </dgm:pt>
    <dgm:pt modelId="{337CA96C-6940-4AFA-BD2A-36620E3A4BDF}" type="pres">
      <dgm:prSet presAssocID="{C26120C7-07ED-4469-B742-BC36E0E787A9}" presName="childNode" presStyleLbl="node1" presStyleIdx="3" presStyleCnt="17" custScaleX="142539" custLinFactNeighborY="-73738">
        <dgm:presLayoutVars>
          <dgm:bulletEnabled val="1"/>
        </dgm:presLayoutVars>
      </dgm:prSet>
      <dgm:spPr/>
    </dgm:pt>
    <dgm:pt modelId="{2A98D9C1-22E6-4357-9C46-D4105DCF0977}" type="pres">
      <dgm:prSet presAssocID="{5DB360ED-BA50-4238-81BA-BED949F4E42C}" presName="aSpace" presStyleCnt="0"/>
      <dgm:spPr/>
    </dgm:pt>
    <dgm:pt modelId="{70F56986-8D18-4C83-A83F-F27FB9AEE11A}" type="pres">
      <dgm:prSet presAssocID="{C0484038-0295-4FD1-879B-9AB30BFD434C}" presName="compNode" presStyleCnt="0"/>
      <dgm:spPr/>
    </dgm:pt>
    <dgm:pt modelId="{C2565110-9EF4-4BAD-A064-DAAC7A22400A}" type="pres">
      <dgm:prSet presAssocID="{C0484038-0295-4FD1-879B-9AB30BFD434C}" presName="aNode" presStyleLbl="bgShp" presStyleIdx="1" presStyleCnt="6" custScaleX="123034" custScaleY="89437" custLinFactNeighborX="-1434"/>
      <dgm:spPr/>
    </dgm:pt>
    <dgm:pt modelId="{A0FF34F3-B5E0-4045-B3CA-EDA880D295ED}" type="pres">
      <dgm:prSet presAssocID="{C0484038-0295-4FD1-879B-9AB30BFD434C}" presName="textNode" presStyleLbl="bgShp" presStyleIdx="1" presStyleCnt="6"/>
      <dgm:spPr/>
    </dgm:pt>
    <dgm:pt modelId="{4BB50322-3AD1-47B2-A10C-DA74EA0753F8}" type="pres">
      <dgm:prSet presAssocID="{C0484038-0295-4FD1-879B-9AB30BFD434C}" presName="compChildNode" presStyleCnt="0"/>
      <dgm:spPr/>
    </dgm:pt>
    <dgm:pt modelId="{1BEFECD7-B824-4884-8FF7-D3ABE75A7456}" type="pres">
      <dgm:prSet presAssocID="{C0484038-0295-4FD1-879B-9AB30BFD434C}" presName="theInnerList" presStyleCnt="0"/>
      <dgm:spPr/>
    </dgm:pt>
    <dgm:pt modelId="{3492EF54-7932-4BC9-ABA7-CA2CFE2AF379}" type="pres">
      <dgm:prSet presAssocID="{8C910E13-DB29-496D-B775-F0EF1AD8D0AF}" presName="childNode" presStyleLbl="node1" presStyleIdx="4" presStyleCnt="17" custScaleX="142539" custScaleY="22371" custLinFactY="-7152" custLinFactNeighborX="-1712" custLinFactNeighborY="-100000">
        <dgm:presLayoutVars>
          <dgm:bulletEnabled val="1"/>
        </dgm:presLayoutVars>
      </dgm:prSet>
      <dgm:spPr/>
    </dgm:pt>
    <dgm:pt modelId="{2F446D0C-9DA6-4974-A9E1-2A543F70517F}" type="pres">
      <dgm:prSet presAssocID="{8C910E13-DB29-496D-B775-F0EF1AD8D0AF}" presName="aSpace2" presStyleCnt="0"/>
      <dgm:spPr/>
    </dgm:pt>
    <dgm:pt modelId="{98F79D42-9068-4DB2-AC78-85C4FD671C22}" type="pres">
      <dgm:prSet presAssocID="{79C00FF7-8E9C-4BF9-B23E-D7C55F4682DA}" presName="childNode" presStyleLbl="node1" presStyleIdx="5" presStyleCnt="17" custScaleX="142539" custScaleY="22371" custLinFactY="-18997" custLinFactNeighborX="-950" custLinFactNeighborY="-100000">
        <dgm:presLayoutVars>
          <dgm:bulletEnabled val="1"/>
        </dgm:presLayoutVars>
      </dgm:prSet>
      <dgm:spPr/>
    </dgm:pt>
    <dgm:pt modelId="{492E6B7E-61F5-4394-A06B-3AEEBD1E795A}" type="pres">
      <dgm:prSet presAssocID="{C0484038-0295-4FD1-879B-9AB30BFD434C}" presName="aSpace" presStyleCnt="0"/>
      <dgm:spPr/>
    </dgm:pt>
    <dgm:pt modelId="{45E3861F-86C3-4171-9C88-8DACF8C572A9}" type="pres">
      <dgm:prSet presAssocID="{B657800E-8849-4CE1-AD3D-024B0C8F5913}" presName="compNode" presStyleCnt="0"/>
      <dgm:spPr/>
    </dgm:pt>
    <dgm:pt modelId="{5FBD03E5-16C8-4DCE-B6AD-BF163EA59738}" type="pres">
      <dgm:prSet presAssocID="{B657800E-8849-4CE1-AD3D-024B0C8F5913}" presName="aNode" presStyleLbl="bgShp" presStyleIdx="2" presStyleCnt="6" custScaleX="123034" custScaleY="89437" custLinFactNeighborX="-2405"/>
      <dgm:spPr/>
    </dgm:pt>
    <dgm:pt modelId="{FDBD0399-DC54-4AD6-BBA0-0C7B78B4C1E4}" type="pres">
      <dgm:prSet presAssocID="{B657800E-8849-4CE1-AD3D-024B0C8F5913}" presName="textNode" presStyleLbl="bgShp" presStyleIdx="2" presStyleCnt="6"/>
      <dgm:spPr/>
    </dgm:pt>
    <dgm:pt modelId="{38FA9188-61E8-435D-AE72-631CAF14A627}" type="pres">
      <dgm:prSet presAssocID="{B657800E-8849-4CE1-AD3D-024B0C8F5913}" presName="compChildNode" presStyleCnt="0"/>
      <dgm:spPr/>
    </dgm:pt>
    <dgm:pt modelId="{0E4EAF7C-2249-45A2-B46A-B89937F1349B}" type="pres">
      <dgm:prSet presAssocID="{B657800E-8849-4CE1-AD3D-024B0C8F5913}" presName="theInnerList" presStyleCnt="0"/>
      <dgm:spPr/>
    </dgm:pt>
    <dgm:pt modelId="{FB8A5552-C22E-4ABC-B591-BC72272D8BBF}" type="pres">
      <dgm:prSet presAssocID="{D53C64D9-A488-44A4-8653-87E05727C113}" presName="childNode" presStyleLbl="node1" presStyleIdx="6" presStyleCnt="17" custScaleX="142539" custScaleY="16537" custLinFactNeighborX="-3122" custLinFactNeighborY="-71487">
        <dgm:presLayoutVars>
          <dgm:bulletEnabled val="1"/>
        </dgm:presLayoutVars>
      </dgm:prSet>
      <dgm:spPr/>
    </dgm:pt>
    <dgm:pt modelId="{3A8E1CBB-9444-4B58-AFD5-ED6B97D3FBB8}" type="pres">
      <dgm:prSet presAssocID="{D53C64D9-A488-44A4-8653-87E05727C113}" presName="aSpace2" presStyleCnt="0"/>
      <dgm:spPr/>
    </dgm:pt>
    <dgm:pt modelId="{2CC7E76F-7C1A-4BF5-B4E2-00808D1A5576}" type="pres">
      <dgm:prSet presAssocID="{ABEC9976-DFCD-4834-A4AC-0A6418E55EC5}" presName="childNode" presStyleLbl="node1" presStyleIdx="7" presStyleCnt="17" custScaleX="142539" custScaleY="16615" custLinFactY="-6851" custLinFactNeighborX="-1291" custLinFactNeighborY="-100000">
        <dgm:presLayoutVars>
          <dgm:bulletEnabled val="1"/>
        </dgm:presLayoutVars>
      </dgm:prSet>
      <dgm:spPr/>
    </dgm:pt>
    <dgm:pt modelId="{E393F820-A31E-490B-9AC7-2CE504074576}" type="pres">
      <dgm:prSet presAssocID="{ABEC9976-DFCD-4834-A4AC-0A6418E55EC5}" presName="aSpace2" presStyleCnt="0"/>
      <dgm:spPr/>
    </dgm:pt>
    <dgm:pt modelId="{24285726-E925-45AB-9772-8A3BDF8ED62B}" type="pres">
      <dgm:prSet presAssocID="{C8FD9426-4B62-48C4-BB01-9A0AC0BB4B0C}" presName="childNode" presStyleLbl="node1" presStyleIdx="8" presStyleCnt="17" custScaleX="142539" custScaleY="16615" custLinFactY="-19904" custLinFactNeighborX="-893" custLinFactNeighborY="-100000">
        <dgm:presLayoutVars>
          <dgm:bulletEnabled val="1"/>
        </dgm:presLayoutVars>
      </dgm:prSet>
      <dgm:spPr/>
    </dgm:pt>
    <dgm:pt modelId="{81F37E2E-1D57-45E6-AF45-A9C544F1DF29}" type="pres">
      <dgm:prSet presAssocID="{B657800E-8849-4CE1-AD3D-024B0C8F5913}" presName="aSpace" presStyleCnt="0"/>
      <dgm:spPr/>
    </dgm:pt>
    <dgm:pt modelId="{853FE6A0-90CB-4854-A317-6C8FE09E30B9}" type="pres">
      <dgm:prSet presAssocID="{7A23845C-7B76-484A-96F5-9F7777B4CD2D}" presName="compNode" presStyleCnt="0"/>
      <dgm:spPr/>
    </dgm:pt>
    <dgm:pt modelId="{95EDD339-966D-471A-B39F-D05B02FE8592}" type="pres">
      <dgm:prSet presAssocID="{7A23845C-7B76-484A-96F5-9F7777B4CD2D}" presName="aNode" presStyleLbl="bgShp" presStyleIdx="3" presStyleCnt="6" custScaleX="123034" custScaleY="89437" custLinFactNeighborX="-2886"/>
      <dgm:spPr/>
    </dgm:pt>
    <dgm:pt modelId="{E2CE5B39-A96C-4A67-A6CC-4EB350231ACB}" type="pres">
      <dgm:prSet presAssocID="{7A23845C-7B76-484A-96F5-9F7777B4CD2D}" presName="textNode" presStyleLbl="bgShp" presStyleIdx="3" presStyleCnt="6"/>
      <dgm:spPr/>
    </dgm:pt>
    <dgm:pt modelId="{135E095B-BC25-4B06-A81C-402EB394A2F9}" type="pres">
      <dgm:prSet presAssocID="{7A23845C-7B76-484A-96F5-9F7777B4CD2D}" presName="compChildNode" presStyleCnt="0"/>
      <dgm:spPr/>
    </dgm:pt>
    <dgm:pt modelId="{C91F2A79-AC4B-46F5-830D-6ADF0C3198D1}" type="pres">
      <dgm:prSet presAssocID="{7A23845C-7B76-484A-96F5-9F7777B4CD2D}" presName="theInnerList" presStyleCnt="0"/>
      <dgm:spPr/>
    </dgm:pt>
    <dgm:pt modelId="{11501CB0-9694-422D-A151-94E2FAE7150B}" type="pres">
      <dgm:prSet presAssocID="{77AD7CBB-CA95-4DDC-A7A5-028BD8C0A33E}" presName="childNode" presStyleLbl="node1" presStyleIdx="9" presStyleCnt="17" custScaleX="142539" custScaleY="22327" custLinFactNeighborX="-4168" custLinFactNeighborY="-13100">
        <dgm:presLayoutVars>
          <dgm:bulletEnabled val="1"/>
        </dgm:presLayoutVars>
      </dgm:prSet>
      <dgm:spPr/>
    </dgm:pt>
    <dgm:pt modelId="{5E74A98D-FF9F-4408-8E1C-74F00C8997ED}" type="pres">
      <dgm:prSet presAssocID="{77AD7CBB-CA95-4DDC-A7A5-028BD8C0A33E}" presName="aSpace2" presStyleCnt="0"/>
      <dgm:spPr/>
    </dgm:pt>
    <dgm:pt modelId="{998595D4-BEC8-4E27-B1CF-184C808D879E}" type="pres">
      <dgm:prSet presAssocID="{1BF34AB9-6DE2-40D3-9593-1A5821325826}" presName="childNode" presStyleLbl="node1" presStyleIdx="10" presStyleCnt="17" custScaleX="142539" custScaleY="22327" custLinFactNeighborX="-3945" custLinFactNeighborY="-94217">
        <dgm:presLayoutVars>
          <dgm:bulletEnabled val="1"/>
        </dgm:presLayoutVars>
      </dgm:prSet>
      <dgm:spPr/>
    </dgm:pt>
    <dgm:pt modelId="{BF0D7814-4E21-4A0D-AC28-C9E947EF259A}" type="pres">
      <dgm:prSet presAssocID="{1BF34AB9-6DE2-40D3-9593-1A5821325826}" presName="aSpace2" presStyleCnt="0"/>
      <dgm:spPr/>
    </dgm:pt>
    <dgm:pt modelId="{55190841-8540-4C1B-A925-0F9C0DDCFDD1}" type="pres">
      <dgm:prSet presAssocID="{C568CDF5-A115-44B4-AEEE-27686E47965F}" presName="childNode" presStyleLbl="node1" presStyleIdx="11" presStyleCnt="17" custScaleX="142539" custScaleY="22327" custLinFactY="-10397" custLinFactNeighborX="-4576" custLinFactNeighborY="-100000">
        <dgm:presLayoutVars>
          <dgm:bulletEnabled val="1"/>
        </dgm:presLayoutVars>
      </dgm:prSet>
      <dgm:spPr/>
    </dgm:pt>
    <dgm:pt modelId="{EF27630F-6A82-4121-B8EB-F5E34754C5D6}" type="pres">
      <dgm:prSet presAssocID="{7A23845C-7B76-484A-96F5-9F7777B4CD2D}" presName="aSpace" presStyleCnt="0"/>
      <dgm:spPr/>
    </dgm:pt>
    <dgm:pt modelId="{2D6F18EB-5BDB-4E1E-AC76-264B072EB48F}" type="pres">
      <dgm:prSet presAssocID="{13DC58FD-BDAB-4EED-9177-45949319940F}" presName="compNode" presStyleCnt="0"/>
      <dgm:spPr/>
    </dgm:pt>
    <dgm:pt modelId="{985B7C48-2636-4F1F-8374-B27334D7C2BD}" type="pres">
      <dgm:prSet presAssocID="{13DC58FD-BDAB-4EED-9177-45949319940F}" presName="aNode" presStyleLbl="bgShp" presStyleIdx="4" presStyleCnt="6" custScaleX="123034" custScaleY="89437" custLinFactNeighborX="-2886"/>
      <dgm:spPr/>
    </dgm:pt>
    <dgm:pt modelId="{95275E4C-0C86-4017-8DD7-C752CB3E558A}" type="pres">
      <dgm:prSet presAssocID="{13DC58FD-BDAB-4EED-9177-45949319940F}" presName="textNode" presStyleLbl="bgShp" presStyleIdx="4" presStyleCnt="6"/>
      <dgm:spPr/>
    </dgm:pt>
    <dgm:pt modelId="{1035C650-160C-4EFB-AE44-24F17DE34FD1}" type="pres">
      <dgm:prSet presAssocID="{13DC58FD-BDAB-4EED-9177-45949319940F}" presName="compChildNode" presStyleCnt="0"/>
      <dgm:spPr/>
    </dgm:pt>
    <dgm:pt modelId="{85FF3A07-806E-434C-B860-D6494777FD79}" type="pres">
      <dgm:prSet presAssocID="{13DC58FD-BDAB-4EED-9177-45949319940F}" presName="theInnerList" presStyleCnt="0"/>
      <dgm:spPr/>
    </dgm:pt>
    <dgm:pt modelId="{86ACA0C9-C12C-4E8D-A693-D223C92C2EC2}" type="pres">
      <dgm:prSet presAssocID="{7900157E-782B-4D18-B1DB-56A7E28D6BEA}" presName="childNode" presStyleLbl="node1" presStyleIdx="12" presStyleCnt="17" custScaleX="142539" custScaleY="22327" custLinFactNeighborX="-4290" custLinFactNeighborY="-27524">
        <dgm:presLayoutVars>
          <dgm:bulletEnabled val="1"/>
        </dgm:presLayoutVars>
      </dgm:prSet>
      <dgm:spPr/>
    </dgm:pt>
    <dgm:pt modelId="{74A621F4-B62F-44C2-8B82-D04D9DE9E391}" type="pres">
      <dgm:prSet presAssocID="{7900157E-782B-4D18-B1DB-56A7E28D6BEA}" presName="aSpace2" presStyleCnt="0"/>
      <dgm:spPr/>
    </dgm:pt>
    <dgm:pt modelId="{E41764FA-83C6-417B-B45D-91D3311FC14A}" type="pres">
      <dgm:prSet presAssocID="{7ABE4DAE-DB2A-4269-9077-3347C56D2A5A}" presName="childNode" presStyleLbl="node1" presStyleIdx="13" presStyleCnt="17" custScaleX="142539" custScaleY="22327" custLinFactY="-575" custLinFactNeighborX="-4290" custLinFactNeighborY="-100000">
        <dgm:presLayoutVars>
          <dgm:bulletEnabled val="1"/>
        </dgm:presLayoutVars>
      </dgm:prSet>
      <dgm:spPr/>
    </dgm:pt>
    <dgm:pt modelId="{EEFDD76B-1723-4C54-8067-2C641C7FF9E0}" type="pres">
      <dgm:prSet presAssocID="{7ABE4DAE-DB2A-4269-9077-3347C56D2A5A}" presName="aSpace2" presStyleCnt="0"/>
      <dgm:spPr/>
    </dgm:pt>
    <dgm:pt modelId="{E3943FCD-FAE0-4083-A529-C17E356ED1CA}" type="pres">
      <dgm:prSet presAssocID="{9D4658DE-8EF6-43EB-8980-16DA26B1C1F5}" presName="childNode" presStyleLbl="node1" presStyleIdx="14" presStyleCnt="17" custScaleX="142539" custScaleY="16632" custLinFactX="-127228" custLinFactY="-5431" custLinFactNeighborX="-200000" custLinFactNeighborY="-100000">
        <dgm:presLayoutVars>
          <dgm:bulletEnabled val="1"/>
        </dgm:presLayoutVars>
      </dgm:prSet>
      <dgm:spPr/>
    </dgm:pt>
    <dgm:pt modelId="{E64B579B-0967-41CD-8CC4-D4E5B1F8FE8C}" type="pres">
      <dgm:prSet presAssocID="{13DC58FD-BDAB-4EED-9177-45949319940F}" presName="aSpace" presStyleCnt="0"/>
      <dgm:spPr/>
    </dgm:pt>
    <dgm:pt modelId="{678D3A1C-6752-4C0B-955C-AA1F4E404B56}" type="pres">
      <dgm:prSet presAssocID="{C851C022-A3E6-44BD-AE66-3AFB9A4CFAE7}" presName="compNode" presStyleCnt="0"/>
      <dgm:spPr/>
    </dgm:pt>
    <dgm:pt modelId="{3BB73514-9D75-4956-A023-82D5D18241A3}" type="pres">
      <dgm:prSet presAssocID="{C851C022-A3E6-44BD-AE66-3AFB9A4CFAE7}" presName="aNode" presStyleLbl="bgShp" presStyleIdx="5" presStyleCnt="6" custScaleX="123034" custScaleY="89437" custLinFactNeighborX="-2886"/>
      <dgm:spPr/>
    </dgm:pt>
    <dgm:pt modelId="{0128FB78-24B9-4915-BD9D-9E8369CDE48B}" type="pres">
      <dgm:prSet presAssocID="{C851C022-A3E6-44BD-AE66-3AFB9A4CFAE7}" presName="textNode" presStyleLbl="bgShp" presStyleIdx="5" presStyleCnt="6"/>
      <dgm:spPr/>
    </dgm:pt>
    <dgm:pt modelId="{F0C764F1-1399-4AF1-BCF2-5BA597AACEA8}" type="pres">
      <dgm:prSet presAssocID="{C851C022-A3E6-44BD-AE66-3AFB9A4CFAE7}" presName="compChildNode" presStyleCnt="0"/>
      <dgm:spPr/>
    </dgm:pt>
    <dgm:pt modelId="{0F8F55CD-CE0C-4F30-880B-AB890DA852B4}" type="pres">
      <dgm:prSet presAssocID="{C851C022-A3E6-44BD-AE66-3AFB9A4CFAE7}" presName="theInnerList" presStyleCnt="0"/>
      <dgm:spPr/>
    </dgm:pt>
    <dgm:pt modelId="{EE60A4FE-4592-4C4F-803E-CFF210C05F2D}" type="pres">
      <dgm:prSet presAssocID="{5ADB7BE1-FA15-4BC8-9BCB-8FD57BAAC654}" presName="childNode" presStyleLbl="node1" presStyleIdx="15" presStyleCnt="17" custScaleX="142539" custScaleY="22349" custLinFactY="-4992" custLinFactNeighborX="-4290" custLinFactNeighborY="-100000">
        <dgm:presLayoutVars>
          <dgm:bulletEnabled val="1"/>
        </dgm:presLayoutVars>
      </dgm:prSet>
      <dgm:spPr/>
    </dgm:pt>
    <dgm:pt modelId="{845E3723-BD05-4A6D-A4E9-A0A50DDD9795}" type="pres">
      <dgm:prSet presAssocID="{5ADB7BE1-FA15-4BC8-9BCB-8FD57BAAC654}" presName="aSpace2" presStyleCnt="0"/>
      <dgm:spPr/>
    </dgm:pt>
    <dgm:pt modelId="{38837A5C-8F3B-435C-8544-2D1ABCBBFCEB}" type="pres">
      <dgm:prSet presAssocID="{CAC19937-F1D6-48AA-A441-18934AA85ECE}" presName="childNode" presStyleLbl="node1" presStyleIdx="16" presStyleCnt="17" custScaleX="142539" custScaleY="22349" custLinFactY="-16740" custLinFactNeighborX="-4290" custLinFactNeighborY="-100000">
        <dgm:presLayoutVars>
          <dgm:bulletEnabled val="1"/>
        </dgm:presLayoutVars>
      </dgm:prSet>
      <dgm:spPr/>
    </dgm:pt>
  </dgm:ptLst>
  <dgm:cxnLst>
    <dgm:cxn modelId="{842A4F01-76CA-46E1-BCF9-34EA5FDA0E2C}" type="presOf" srcId="{13DC58FD-BDAB-4EED-9177-45949319940F}" destId="{95275E4C-0C86-4017-8DD7-C752CB3E558A}" srcOrd="1" destOrd="0" presId="urn:microsoft.com/office/officeart/2005/8/layout/lProcess2"/>
    <dgm:cxn modelId="{31946B08-D373-4811-ACDA-731E12805810}" type="presOf" srcId="{C851C022-A3E6-44BD-AE66-3AFB9A4CFAE7}" destId="{0128FB78-24B9-4915-BD9D-9E8369CDE48B}" srcOrd="1" destOrd="0" presId="urn:microsoft.com/office/officeart/2005/8/layout/lProcess2"/>
    <dgm:cxn modelId="{3F7F4D0D-3CBC-4BF7-B462-8E53B42AC521}" srcId="{C0484038-0295-4FD1-879B-9AB30BFD434C}" destId="{8C910E13-DB29-496D-B775-F0EF1AD8D0AF}" srcOrd="0" destOrd="0" parTransId="{28DCD0FC-8E6E-4BFC-8C2A-E0C73A7078C8}" sibTransId="{41731361-D757-48FC-99DE-122F8F4AF260}"/>
    <dgm:cxn modelId="{30540B1C-8391-4DF3-8045-7C3E9E317732}" srcId="{20BF0E8E-0DD6-457F-AC80-2221296D95E1}" destId="{C0484038-0295-4FD1-879B-9AB30BFD434C}" srcOrd="1" destOrd="0" parTransId="{CAA86ADF-BE35-48B2-90E7-A91532C92C24}" sibTransId="{2AFCB1AC-5EF7-42F9-84FC-6AC2FCCD0DCF}"/>
    <dgm:cxn modelId="{2C724C21-34F9-4E09-8A23-D9196A079AD8}" type="presOf" srcId="{5DB360ED-BA50-4238-81BA-BED949F4E42C}" destId="{82AB95E8-728E-4B75-84A3-172FCFA74621}" srcOrd="0" destOrd="0" presId="urn:microsoft.com/office/officeart/2005/8/layout/lProcess2"/>
    <dgm:cxn modelId="{01BB9022-6225-4339-8AAB-AC39D778AFF1}" type="presOf" srcId="{13DC58FD-BDAB-4EED-9177-45949319940F}" destId="{985B7C48-2636-4F1F-8374-B27334D7C2BD}" srcOrd="0" destOrd="0" presId="urn:microsoft.com/office/officeart/2005/8/layout/lProcess2"/>
    <dgm:cxn modelId="{7691152E-6E14-48E5-B39C-0F3D2F8DB3F0}" type="presOf" srcId="{CAC19937-F1D6-48AA-A441-18934AA85ECE}" destId="{38837A5C-8F3B-435C-8544-2D1ABCBBFCEB}" srcOrd="0" destOrd="0" presId="urn:microsoft.com/office/officeart/2005/8/layout/lProcess2"/>
    <dgm:cxn modelId="{259DFB32-CF8C-4A6E-8B0D-1E8019DF213C}" type="presOf" srcId="{B657800E-8849-4CE1-AD3D-024B0C8F5913}" destId="{FDBD0399-DC54-4AD6-BBA0-0C7B78B4C1E4}" srcOrd="1" destOrd="0" presId="urn:microsoft.com/office/officeart/2005/8/layout/lProcess2"/>
    <dgm:cxn modelId="{3B2FB535-E541-44DE-9E7F-7483FB50BFEE}" srcId="{7A23845C-7B76-484A-96F5-9F7777B4CD2D}" destId="{77AD7CBB-CA95-4DDC-A7A5-028BD8C0A33E}" srcOrd="0" destOrd="0" parTransId="{8B547831-00A1-429D-AB8D-6543D4B14F87}" sibTransId="{00641051-3594-4B62-9F81-15B3C889E69D}"/>
    <dgm:cxn modelId="{8F700B37-09EC-4773-BDC8-A11948BB0E78}" srcId="{5DB360ED-BA50-4238-81BA-BED949F4E42C}" destId="{CD102990-B34C-4319-9B4F-B658B2D83861}" srcOrd="0" destOrd="0" parTransId="{065F147E-82DA-4F67-98B9-51C106EC6CD2}" sibTransId="{F98722C6-1F62-4E4F-951A-D0A30B388C6D}"/>
    <dgm:cxn modelId="{55D6CE37-B051-4D10-AE41-8821C7B283DB}" type="presOf" srcId="{7ABE4DAE-DB2A-4269-9077-3347C56D2A5A}" destId="{E41764FA-83C6-417B-B45D-91D3311FC14A}" srcOrd="0" destOrd="0" presId="urn:microsoft.com/office/officeart/2005/8/layout/lProcess2"/>
    <dgm:cxn modelId="{B619923F-104A-448B-9E6D-F72498BC2589}" srcId="{13DC58FD-BDAB-4EED-9177-45949319940F}" destId="{7900157E-782B-4D18-B1DB-56A7E28D6BEA}" srcOrd="0" destOrd="0" parTransId="{9D648FC5-F5A0-44C5-B480-602C1A83A578}" sibTransId="{6CD0B7C8-8769-4C03-8BF0-70ED277CA4C0}"/>
    <dgm:cxn modelId="{B0714B5C-D27F-4FA8-B7B1-BB127D6372F7}" type="presOf" srcId="{5ADB7BE1-FA15-4BC8-9BCB-8FD57BAAC654}" destId="{EE60A4FE-4592-4C4F-803E-CFF210C05F2D}" srcOrd="0" destOrd="0" presId="urn:microsoft.com/office/officeart/2005/8/layout/lProcess2"/>
    <dgm:cxn modelId="{96A9795D-E76B-422F-A7E2-C876D4B44481}" type="presOf" srcId="{C8FD9426-4B62-48C4-BB01-9A0AC0BB4B0C}" destId="{24285726-E925-45AB-9772-8A3BDF8ED62B}" srcOrd="0" destOrd="0" presId="urn:microsoft.com/office/officeart/2005/8/layout/lProcess2"/>
    <dgm:cxn modelId="{35C72960-5D8D-4896-8A61-74A41C3B48E6}" type="presOf" srcId="{5DB360ED-BA50-4238-81BA-BED949F4E42C}" destId="{9B06A401-B4DB-493F-B35B-D496C63C28FC}" srcOrd="1" destOrd="0" presId="urn:microsoft.com/office/officeart/2005/8/layout/lProcess2"/>
    <dgm:cxn modelId="{BBDCBF60-3BEC-4F7B-90F4-D773DD3E362E}" type="presOf" srcId="{77AD7CBB-CA95-4DDC-A7A5-028BD8C0A33E}" destId="{11501CB0-9694-422D-A151-94E2FAE7150B}" srcOrd="0" destOrd="0" presId="urn:microsoft.com/office/officeart/2005/8/layout/lProcess2"/>
    <dgm:cxn modelId="{7741BF44-EAB5-421A-8B93-9C2D175979FE}" type="presOf" srcId="{9D4658DE-8EF6-43EB-8980-16DA26B1C1F5}" destId="{E3943FCD-FAE0-4083-A529-C17E356ED1CA}" srcOrd="0" destOrd="0" presId="urn:microsoft.com/office/officeart/2005/8/layout/lProcess2"/>
    <dgm:cxn modelId="{7F8A5246-C997-4A3E-AB94-251523046FAD}" type="presOf" srcId="{C0484038-0295-4FD1-879B-9AB30BFD434C}" destId="{C2565110-9EF4-4BAD-A064-DAAC7A22400A}" srcOrd="0" destOrd="0" presId="urn:microsoft.com/office/officeart/2005/8/layout/lProcess2"/>
    <dgm:cxn modelId="{7D642648-373B-495A-8F40-16D9B523DB51}" type="presOf" srcId="{CD102990-B34C-4319-9B4F-B658B2D83861}" destId="{EB66A5DB-97F8-493D-AC68-44C21BDD3346}" srcOrd="0" destOrd="0" presId="urn:microsoft.com/office/officeart/2005/8/layout/lProcess2"/>
    <dgm:cxn modelId="{48F9C64B-DC55-4D10-9B39-5F8FBD5523E1}" srcId="{20BF0E8E-0DD6-457F-AC80-2221296D95E1}" destId="{B657800E-8849-4CE1-AD3D-024B0C8F5913}" srcOrd="2" destOrd="0" parTransId="{A2B35D8F-55A8-4DF7-87B2-F48F1913634C}" sibTransId="{03F17A89-8D25-40B9-AA2D-7A6A198ECE26}"/>
    <dgm:cxn modelId="{EF7EA06C-6C94-4F0E-B067-8C04970DC035}" type="presOf" srcId="{20BF0E8E-0DD6-457F-AC80-2221296D95E1}" destId="{32A2378E-4F71-444D-951E-C1B56CE3B1E3}" srcOrd="0" destOrd="0" presId="urn:microsoft.com/office/officeart/2005/8/layout/lProcess2"/>
    <dgm:cxn modelId="{8A49F184-4C13-4BAB-98F7-3947695B1C65}" srcId="{5DB360ED-BA50-4238-81BA-BED949F4E42C}" destId="{F3797613-9D95-4A1B-ACAF-C36461F241DC}" srcOrd="1" destOrd="0" parTransId="{C82C11F2-7408-4C92-8919-1930436A48D4}" sibTransId="{8DB19018-B573-4231-8063-3DEF65DF3731}"/>
    <dgm:cxn modelId="{32696687-548C-45A1-9149-56CE62E313AF}" srcId="{C851C022-A3E6-44BD-AE66-3AFB9A4CFAE7}" destId="{5ADB7BE1-FA15-4BC8-9BCB-8FD57BAAC654}" srcOrd="0" destOrd="0" parTransId="{11CB51C0-CCCA-4D27-B7A8-18DA2D580321}" sibTransId="{22010FB1-2535-431A-9C0E-C2C2C7D7DADF}"/>
    <dgm:cxn modelId="{7AB7DD88-D568-4E72-9EFD-2F9724279FCD}" type="presOf" srcId="{C851C022-A3E6-44BD-AE66-3AFB9A4CFAE7}" destId="{3BB73514-9D75-4956-A023-82D5D18241A3}" srcOrd="0" destOrd="0" presId="urn:microsoft.com/office/officeart/2005/8/layout/lProcess2"/>
    <dgm:cxn modelId="{29058E8B-3400-418C-ACCF-E4A8D44C2843}" srcId="{B657800E-8849-4CE1-AD3D-024B0C8F5913}" destId="{D53C64D9-A488-44A4-8653-87E05727C113}" srcOrd="0" destOrd="0" parTransId="{4C3B8962-0D93-4FA6-956F-229F85B021C4}" sibTransId="{1FD1CB44-6592-4D09-9632-544FD169892D}"/>
    <dgm:cxn modelId="{41F9398E-42F2-4165-A557-C839F5B9DECC}" type="presOf" srcId="{B657800E-8849-4CE1-AD3D-024B0C8F5913}" destId="{5FBD03E5-16C8-4DCE-B6AD-BF163EA59738}" srcOrd="0" destOrd="0" presId="urn:microsoft.com/office/officeart/2005/8/layout/lProcess2"/>
    <dgm:cxn modelId="{87294C8E-3DB4-493A-AD5C-E1DE29191F7F}" type="presOf" srcId="{F3797613-9D95-4A1B-ACAF-C36461F241DC}" destId="{1CCC6FB2-A243-42FD-A166-014E2A7A3C38}" srcOrd="0" destOrd="0" presId="urn:microsoft.com/office/officeart/2005/8/layout/lProcess2"/>
    <dgm:cxn modelId="{25EF0891-A19C-4EB0-8FEB-C33BA57B6183}" type="presOf" srcId="{C0484038-0295-4FD1-879B-9AB30BFD434C}" destId="{A0FF34F3-B5E0-4045-B3CA-EDA880D295ED}" srcOrd="1" destOrd="0" presId="urn:microsoft.com/office/officeart/2005/8/layout/lProcess2"/>
    <dgm:cxn modelId="{EAC21096-0FE7-4A76-84A2-93BAC674688E}" srcId="{C851C022-A3E6-44BD-AE66-3AFB9A4CFAE7}" destId="{CAC19937-F1D6-48AA-A441-18934AA85ECE}" srcOrd="1" destOrd="0" parTransId="{6538B836-B1B5-4126-B923-DBD354FBD043}" sibTransId="{287C7BDE-212A-4399-ADA3-2A64CA3927E7}"/>
    <dgm:cxn modelId="{367D7798-BA90-4FDC-A4B1-08EE61B619F7}" type="presOf" srcId="{7A23845C-7B76-484A-96F5-9F7777B4CD2D}" destId="{95EDD339-966D-471A-B39F-D05B02FE8592}" srcOrd="0" destOrd="0" presId="urn:microsoft.com/office/officeart/2005/8/layout/lProcess2"/>
    <dgm:cxn modelId="{68FB389C-9B95-45AB-9FF9-55FC383A3009}" type="presOf" srcId="{1BF34AB9-6DE2-40D3-9593-1A5821325826}" destId="{998595D4-BEC8-4E27-B1CF-184C808D879E}" srcOrd="0" destOrd="0" presId="urn:microsoft.com/office/officeart/2005/8/layout/lProcess2"/>
    <dgm:cxn modelId="{12BDEE9F-1811-4D49-8F33-7BCB2B224F14}" type="presOf" srcId="{79C00FF7-8E9C-4BF9-B23E-D7C55F4682DA}" destId="{98F79D42-9068-4DB2-AC78-85C4FD671C22}" srcOrd="0" destOrd="0" presId="urn:microsoft.com/office/officeart/2005/8/layout/lProcess2"/>
    <dgm:cxn modelId="{854459A1-6E11-459E-80C7-188632432BA3}" type="presOf" srcId="{7A23845C-7B76-484A-96F5-9F7777B4CD2D}" destId="{E2CE5B39-A96C-4A67-A6CC-4EB350231ACB}" srcOrd="1" destOrd="0" presId="urn:microsoft.com/office/officeart/2005/8/layout/lProcess2"/>
    <dgm:cxn modelId="{D652FFA2-2771-4F9B-AE4A-4C581A8172D1}" type="presOf" srcId="{C26120C7-07ED-4469-B742-BC36E0E787A9}" destId="{337CA96C-6940-4AFA-BD2A-36620E3A4BDF}" srcOrd="0" destOrd="0" presId="urn:microsoft.com/office/officeart/2005/8/layout/lProcess2"/>
    <dgm:cxn modelId="{134972A4-D27E-4ECF-9152-7BA5AFDE06A6}" srcId="{20BF0E8E-0DD6-457F-AC80-2221296D95E1}" destId="{13DC58FD-BDAB-4EED-9177-45949319940F}" srcOrd="4" destOrd="0" parTransId="{9DE449DC-3B4D-456E-B9D7-02DE20A7B912}" sibTransId="{CA6A15F1-C20D-4BD2-A88D-016599B49150}"/>
    <dgm:cxn modelId="{01775DA8-EFD4-43DD-8F9B-ED4F496C36A0}" type="presOf" srcId="{ABEC9976-DFCD-4834-A4AC-0A6418E55EC5}" destId="{2CC7E76F-7C1A-4BF5-B4E2-00808D1A5576}" srcOrd="0" destOrd="0" presId="urn:microsoft.com/office/officeart/2005/8/layout/lProcess2"/>
    <dgm:cxn modelId="{E30086A9-927B-4C5B-85B4-D95D0949296A}" srcId="{5DB360ED-BA50-4238-81BA-BED949F4E42C}" destId="{C53317D7-9366-4513-95A1-2AF1D59DD0D6}" srcOrd="2" destOrd="0" parTransId="{D3C75E2E-F331-4233-8B80-350E7693C156}" sibTransId="{6237E34B-1619-4178-B48B-E1465861D048}"/>
    <dgm:cxn modelId="{13C0DFAA-D4B9-4621-A4AF-7E671E4D2570}" srcId="{20BF0E8E-0DD6-457F-AC80-2221296D95E1}" destId="{7A23845C-7B76-484A-96F5-9F7777B4CD2D}" srcOrd="3" destOrd="0" parTransId="{0AB38C22-43A5-435A-8220-91D8E8C58A54}" sibTransId="{B8A25F3B-EBF9-46AA-95A4-63A6E659CD70}"/>
    <dgm:cxn modelId="{4FF646AE-30F0-471E-9718-28E67DA01FA7}" srcId="{20BF0E8E-0DD6-457F-AC80-2221296D95E1}" destId="{5DB360ED-BA50-4238-81BA-BED949F4E42C}" srcOrd="0" destOrd="0" parTransId="{A4C4C9B2-E4C0-490C-9065-F2CF8D9FFBDF}" sibTransId="{EB37F10F-110D-4756-9969-56567E4D5E89}"/>
    <dgm:cxn modelId="{7B118AB2-E4F5-4259-89FB-6EC31DA56DA7}" type="presOf" srcId="{C53317D7-9366-4513-95A1-2AF1D59DD0D6}" destId="{21186F9B-B28D-4422-8980-59AE873223EA}" srcOrd="0" destOrd="0" presId="urn:microsoft.com/office/officeart/2005/8/layout/lProcess2"/>
    <dgm:cxn modelId="{90D993B8-8CFB-4136-A1D6-F33E5AA84198}" srcId="{13DC58FD-BDAB-4EED-9177-45949319940F}" destId="{7ABE4DAE-DB2A-4269-9077-3347C56D2A5A}" srcOrd="1" destOrd="0" parTransId="{71ECDB28-3E05-40BC-8C88-31C1A24D1738}" sibTransId="{814F75F7-609E-4E05-96E8-28CEF2B3EF2C}"/>
    <dgm:cxn modelId="{3525CFC1-EB1A-4190-9145-8CED5DD0D2CB}" srcId="{20BF0E8E-0DD6-457F-AC80-2221296D95E1}" destId="{C851C022-A3E6-44BD-AE66-3AFB9A4CFAE7}" srcOrd="5" destOrd="0" parTransId="{748F1389-1382-4252-A86E-8714D8A4DF17}" sibTransId="{D86D7FD8-77A6-4A29-8412-51CD7CADCD79}"/>
    <dgm:cxn modelId="{478D1CD7-2F5C-40B4-8CA3-153B4F8DC9BC}" type="presOf" srcId="{7900157E-782B-4D18-B1DB-56A7E28D6BEA}" destId="{86ACA0C9-C12C-4E8D-A693-D223C92C2EC2}" srcOrd="0" destOrd="0" presId="urn:microsoft.com/office/officeart/2005/8/layout/lProcess2"/>
    <dgm:cxn modelId="{B15718D8-7FC2-4095-9EDD-3C6387BB1676}" srcId="{7A23845C-7B76-484A-96F5-9F7777B4CD2D}" destId="{1BF34AB9-6DE2-40D3-9593-1A5821325826}" srcOrd="1" destOrd="0" parTransId="{5532909E-883C-406D-9031-193917C805DB}" sibTransId="{D92512EC-FE03-4E42-9CC2-52FEB55A3E62}"/>
    <dgm:cxn modelId="{C347B7DD-042E-42F4-856B-64133B0ACF8B}" type="presOf" srcId="{8C910E13-DB29-496D-B775-F0EF1AD8D0AF}" destId="{3492EF54-7932-4BC9-ABA7-CA2CFE2AF379}" srcOrd="0" destOrd="0" presId="urn:microsoft.com/office/officeart/2005/8/layout/lProcess2"/>
    <dgm:cxn modelId="{7BA6D5DF-A180-41DA-9E02-5DCE419B9A53}" srcId="{B657800E-8849-4CE1-AD3D-024B0C8F5913}" destId="{C8FD9426-4B62-48C4-BB01-9A0AC0BB4B0C}" srcOrd="2" destOrd="0" parTransId="{C1728D7C-47DC-4EE3-AA45-F6468B03482A}" sibTransId="{7A445D10-749A-482D-8FD1-3CD47B9CDB37}"/>
    <dgm:cxn modelId="{BF5F09E2-E094-45CB-8781-B6240C73BD69}" srcId="{B657800E-8849-4CE1-AD3D-024B0C8F5913}" destId="{ABEC9976-DFCD-4834-A4AC-0A6418E55EC5}" srcOrd="1" destOrd="0" parTransId="{43DDCE3E-1244-4340-AF06-D8ED9C3675A5}" sibTransId="{112AC424-5285-4287-BA90-D4CC2FC12526}"/>
    <dgm:cxn modelId="{FCD056E4-C833-4B55-B95B-3F6A763665AB}" srcId="{C0484038-0295-4FD1-879B-9AB30BFD434C}" destId="{79C00FF7-8E9C-4BF9-B23E-D7C55F4682DA}" srcOrd="1" destOrd="0" parTransId="{46423A19-6054-4D20-8080-FCED062178C7}" sibTransId="{15F0595E-367C-4C02-8572-598B98894641}"/>
    <dgm:cxn modelId="{FA347AE5-37C5-4D2F-8772-81AF680D8656}" srcId="{5DB360ED-BA50-4238-81BA-BED949F4E42C}" destId="{C26120C7-07ED-4469-B742-BC36E0E787A9}" srcOrd="3" destOrd="0" parTransId="{343CAB6E-8D88-48B3-9A07-66F4F4F61F12}" sibTransId="{069A59AA-E539-4BD2-A834-6658C1E31AB1}"/>
    <dgm:cxn modelId="{942DBDED-4338-4325-9179-96391F716734}" type="presOf" srcId="{D53C64D9-A488-44A4-8653-87E05727C113}" destId="{FB8A5552-C22E-4ABC-B591-BC72272D8BBF}" srcOrd="0" destOrd="0" presId="urn:microsoft.com/office/officeart/2005/8/layout/lProcess2"/>
    <dgm:cxn modelId="{12942AF2-54AF-457E-80A8-492B21745F63}" srcId="{7A23845C-7B76-484A-96F5-9F7777B4CD2D}" destId="{C568CDF5-A115-44B4-AEEE-27686E47965F}" srcOrd="2" destOrd="0" parTransId="{7C481308-10A5-402C-BE3D-5006C3751537}" sibTransId="{90BDFCCA-5D71-4FBC-8BC7-901B55E075B7}"/>
    <dgm:cxn modelId="{12E690F2-20C9-4BA8-913C-DABCA75A42F7}" type="presOf" srcId="{C568CDF5-A115-44B4-AEEE-27686E47965F}" destId="{55190841-8540-4C1B-A925-0F9C0DDCFDD1}" srcOrd="0" destOrd="0" presId="urn:microsoft.com/office/officeart/2005/8/layout/lProcess2"/>
    <dgm:cxn modelId="{58D103FB-314D-47B8-8EFE-704A4F832715}" srcId="{13DC58FD-BDAB-4EED-9177-45949319940F}" destId="{9D4658DE-8EF6-43EB-8980-16DA26B1C1F5}" srcOrd="2" destOrd="0" parTransId="{6B35E3E3-52E3-43AC-95AE-85F17A94E8BB}" sibTransId="{FEE10B90-1F85-42FA-84BC-09AA139C9B83}"/>
    <dgm:cxn modelId="{22846C88-FD47-470E-AB1C-FBD8C3A6A1DC}" type="presParOf" srcId="{32A2378E-4F71-444D-951E-C1B56CE3B1E3}" destId="{15FF74F8-A6B9-418D-940E-81CF780B6F7D}" srcOrd="0" destOrd="0" presId="urn:microsoft.com/office/officeart/2005/8/layout/lProcess2"/>
    <dgm:cxn modelId="{6746D6D3-3424-48EF-ADAC-4B6F781D1A05}" type="presParOf" srcId="{15FF74F8-A6B9-418D-940E-81CF780B6F7D}" destId="{82AB95E8-728E-4B75-84A3-172FCFA74621}" srcOrd="0" destOrd="0" presId="urn:microsoft.com/office/officeart/2005/8/layout/lProcess2"/>
    <dgm:cxn modelId="{EA5BF604-5851-4A7B-8BF3-66BB4A575BC8}" type="presParOf" srcId="{15FF74F8-A6B9-418D-940E-81CF780B6F7D}" destId="{9B06A401-B4DB-493F-B35B-D496C63C28FC}" srcOrd="1" destOrd="0" presId="urn:microsoft.com/office/officeart/2005/8/layout/lProcess2"/>
    <dgm:cxn modelId="{532356E8-1B35-47AB-8AF3-F33E657AD73A}" type="presParOf" srcId="{15FF74F8-A6B9-418D-940E-81CF780B6F7D}" destId="{0DB43563-1D39-4E71-A29D-7E8803317BA5}" srcOrd="2" destOrd="0" presId="urn:microsoft.com/office/officeart/2005/8/layout/lProcess2"/>
    <dgm:cxn modelId="{F6AEE1A4-BEA6-4BA0-92A3-BAE9F51029F5}" type="presParOf" srcId="{0DB43563-1D39-4E71-A29D-7E8803317BA5}" destId="{549A01D0-3977-422F-A44D-0A42274FA483}" srcOrd="0" destOrd="0" presId="urn:microsoft.com/office/officeart/2005/8/layout/lProcess2"/>
    <dgm:cxn modelId="{B3F16621-823A-4788-98EB-163F26E075BF}" type="presParOf" srcId="{549A01D0-3977-422F-A44D-0A42274FA483}" destId="{EB66A5DB-97F8-493D-AC68-44C21BDD3346}" srcOrd="0" destOrd="0" presId="urn:microsoft.com/office/officeart/2005/8/layout/lProcess2"/>
    <dgm:cxn modelId="{4E2B54CA-A755-4409-8A95-EFEA0EBCBCDD}" type="presParOf" srcId="{549A01D0-3977-422F-A44D-0A42274FA483}" destId="{06D66D2F-EF48-419A-B5D8-6C2328BF9441}" srcOrd="1" destOrd="0" presId="urn:microsoft.com/office/officeart/2005/8/layout/lProcess2"/>
    <dgm:cxn modelId="{D9609666-3EE3-4D9A-9397-A29CB0C67013}" type="presParOf" srcId="{549A01D0-3977-422F-A44D-0A42274FA483}" destId="{1CCC6FB2-A243-42FD-A166-014E2A7A3C38}" srcOrd="2" destOrd="0" presId="urn:microsoft.com/office/officeart/2005/8/layout/lProcess2"/>
    <dgm:cxn modelId="{6377368E-194B-409E-8596-3EF249D8171F}" type="presParOf" srcId="{549A01D0-3977-422F-A44D-0A42274FA483}" destId="{0EA6BDF9-5AF6-481C-BBC6-8C966B935084}" srcOrd="3" destOrd="0" presId="urn:microsoft.com/office/officeart/2005/8/layout/lProcess2"/>
    <dgm:cxn modelId="{AA677EF6-7E42-4C1E-81D7-7F8AA6C1EEC5}" type="presParOf" srcId="{549A01D0-3977-422F-A44D-0A42274FA483}" destId="{21186F9B-B28D-4422-8980-59AE873223EA}" srcOrd="4" destOrd="0" presId="urn:microsoft.com/office/officeart/2005/8/layout/lProcess2"/>
    <dgm:cxn modelId="{93A4358D-ED0A-4A2C-9162-B379840EC022}" type="presParOf" srcId="{549A01D0-3977-422F-A44D-0A42274FA483}" destId="{94BEAB45-3CA9-44DB-A734-3C59EB39DFD7}" srcOrd="5" destOrd="0" presId="urn:microsoft.com/office/officeart/2005/8/layout/lProcess2"/>
    <dgm:cxn modelId="{A0807175-6B9D-4578-BB6C-66A36B881894}" type="presParOf" srcId="{549A01D0-3977-422F-A44D-0A42274FA483}" destId="{337CA96C-6940-4AFA-BD2A-36620E3A4BDF}" srcOrd="6" destOrd="0" presId="urn:microsoft.com/office/officeart/2005/8/layout/lProcess2"/>
    <dgm:cxn modelId="{BE9FA992-C32C-4832-B11A-6BA23B307884}" type="presParOf" srcId="{32A2378E-4F71-444D-951E-C1B56CE3B1E3}" destId="{2A98D9C1-22E6-4357-9C46-D4105DCF0977}" srcOrd="1" destOrd="0" presId="urn:microsoft.com/office/officeart/2005/8/layout/lProcess2"/>
    <dgm:cxn modelId="{9C9B0F3F-B9B5-4D7E-9539-84F59C5C10B1}" type="presParOf" srcId="{32A2378E-4F71-444D-951E-C1B56CE3B1E3}" destId="{70F56986-8D18-4C83-A83F-F27FB9AEE11A}" srcOrd="2" destOrd="0" presId="urn:microsoft.com/office/officeart/2005/8/layout/lProcess2"/>
    <dgm:cxn modelId="{6014CCD3-8003-4148-8206-AE566FAE273C}" type="presParOf" srcId="{70F56986-8D18-4C83-A83F-F27FB9AEE11A}" destId="{C2565110-9EF4-4BAD-A064-DAAC7A22400A}" srcOrd="0" destOrd="0" presId="urn:microsoft.com/office/officeart/2005/8/layout/lProcess2"/>
    <dgm:cxn modelId="{6EBBD2E8-E791-421C-98ED-608E85B9DA4B}" type="presParOf" srcId="{70F56986-8D18-4C83-A83F-F27FB9AEE11A}" destId="{A0FF34F3-B5E0-4045-B3CA-EDA880D295ED}" srcOrd="1" destOrd="0" presId="urn:microsoft.com/office/officeart/2005/8/layout/lProcess2"/>
    <dgm:cxn modelId="{3F77289D-76FE-4865-B8C2-3B141EFA4846}" type="presParOf" srcId="{70F56986-8D18-4C83-A83F-F27FB9AEE11A}" destId="{4BB50322-3AD1-47B2-A10C-DA74EA0753F8}" srcOrd="2" destOrd="0" presId="urn:microsoft.com/office/officeart/2005/8/layout/lProcess2"/>
    <dgm:cxn modelId="{25D6926E-0594-4206-A64B-FBB73F1D5AAD}" type="presParOf" srcId="{4BB50322-3AD1-47B2-A10C-DA74EA0753F8}" destId="{1BEFECD7-B824-4884-8FF7-D3ABE75A7456}" srcOrd="0" destOrd="0" presId="urn:microsoft.com/office/officeart/2005/8/layout/lProcess2"/>
    <dgm:cxn modelId="{5386C8AA-0BD6-404F-8E6D-F6C6CCBB4928}" type="presParOf" srcId="{1BEFECD7-B824-4884-8FF7-D3ABE75A7456}" destId="{3492EF54-7932-4BC9-ABA7-CA2CFE2AF379}" srcOrd="0" destOrd="0" presId="urn:microsoft.com/office/officeart/2005/8/layout/lProcess2"/>
    <dgm:cxn modelId="{0F561654-E4E2-4F18-BE26-BB3AFAF2B54F}" type="presParOf" srcId="{1BEFECD7-B824-4884-8FF7-D3ABE75A7456}" destId="{2F446D0C-9DA6-4974-A9E1-2A543F70517F}" srcOrd="1" destOrd="0" presId="urn:microsoft.com/office/officeart/2005/8/layout/lProcess2"/>
    <dgm:cxn modelId="{16B24BF1-F6E7-45DC-9C71-C5A87C76B441}" type="presParOf" srcId="{1BEFECD7-B824-4884-8FF7-D3ABE75A7456}" destId="{98F79D42-9068-4DB2-AC78-85C4FD671C22}" srcOrd="2" destOrd="0" presId="urn:microsoft.com/office/officeart/2005/8/layout/lProcess2"/>
    <dgm:cxn modelId="{171A3180-A03B-49EE-9FA1-AF2F0711068A}" type="presParOf" srcId="{32A2378E-4F71-444D-951E-C1B56CE3B1E3}" destId="{492E6B7E-61F5-4394-A06B-3AEEBD1E795A}" srcOrd="3" destOrd="0" presId="urn:microsoft.com/office/officeart/2005/8/layout/lProcess2"/>
    <dgm:cxn modelId="{ADCB4342-2BBB-461C-AC8C-CA7913B84C94}" type="presParOf" srcId="{32A2378E-4F71-444D-951E-C1B56CE3B1E3}" destId="{45E3861F-86C3-4171-9C88-8DACF8C572A9}" srcOrd="4" destOrd="0" presId="urn:microsoft.com/office/officeart/2005/8/layout/lProcess2"/>
    <dgm:cxn modelId="{8E89EE4F-B9D1-48A3-915E-357C7EC3459B}" type="presParOf" srcId="{45E3861F-86C3-4171-9C88-8DACF8C572A9}" destId="{5FBD03E5-16C8-4DCE-B6AD-BF163EA59738}" srcOrd="0" destOrd="0" presId="urn:microsoft.com/office/officeart/2005/8/layout/lProcess2"/>
    <dgm:cxn modelId="{39C1B655-2189-48A8-BC9F-BCE20260A84F}" type="presParOf" srcId="{45E3861F-86C3-4171-9C88-8DACF8C572A9}" destId="{FDBD0399-DC54-4AD6-BBA0-0C7B78B4C1E4}" srcOrd="1" destOrd="0" presId="urn:microsoft.com/office/officeart/2005/8/layout/lProcess2"/>
    <dgm:cxn modelId="{B7ADC4B8-388E-4D24-948E-15CC12116495}" type="presParOf" srcId="{45E3861F-86C3-4171-9C88-8DACF8C572A9}" destId="{38FA9188-61E8-435D-AE72-631CAF14A627}" srcOrd="2" destOrd="0" presId="urn:microsoft.com/office/officeart/2005/8/layout/lProcess2"/>
    <dgm:cxn modelId="{9E37FC51-30CF-48A2-ACE5-E708986648FE}" type="presParOf" srcId="{38FA9188-61E8-435D-AE72-631CAF14A627}" destId="{0E4EAF7C-2249-45A2-B46A-B89937F1349B}" srcOrd="0" destOrd="0" presId="urn:microsoft.com/office/officeart/2005/8/layout/lProcess2"/>
    <dgm:cxn modelId="{4D676D70-29A5-4960-ACE6-44D17A8091E4}" type="presParOf" srcId="{0E4EAF7C-2249-45A2-B46A-B89937F1349B}" destId="{FB8A5552-C22E-4ABC-B591-BC72272D8BBF}" srcOrd="0" destOrd="0" presId="urn:microsoft.com/office/officeart/2005/8/layout/lProcess2"/>
    <dgm:cxn modelId="{7ED28A2E-5B66-4A2B-9A19-2D2F683D7484}" type="presParOf" srcId="{0E4EAF7C-2249-45A2-B46A-B89937F1349B}" destId="{3A8E1CBB-9444-4B58-AFD5-ED6B97D3FBB8}" srcOrd="1" destOrd="0" presId="urn:microsoft.com/office/officeart/2005/8/layout/lProcess2"/>
    <dgm:cxn modelId="{FF65755C-5EE0-464D-99EA-6EC6DEDE82ED}" type="presParOf" srcId="{0E4EAF7C-2249-45A2-B46A-B89937F1349B}" destId="{2CC7E76F-7C1A-4BF5-B4E2-00808D1A5576}" srcOrd="2" destOrd="0" presId="urn:microsoft.com/office/officeart/2005/8/layout/lProcess2"/>
    <dgm:cxn modelId="{09ACEF3A-B7DB-4622-8D2E-30854576B58D}" type="presParOf" srcId="{0E4EAF7C-2249-45A2-B46A-B89937F1349B}" destId="{E393F820-A31E-490B-9AC7-2CE504074576}" srcOrd="3" destOrd="0" presId="urn:microsoft.com/office/officeart/2005/8/layout/lProcess2"/>
    <dgm:cxn modelId="{287BEECD-42B7-4F3A-88F4-CE6F6A7A7FE6}" type="presParOf" srcId="{0E4EAF7C-2249-45A2-B46A-B89937F1349B}" destId="{24285726-E925-45AB-9772-8A3BDF8ED62B}" srcOrd="4" destOrd="0" presId="urn:microsoft.com/office/officeart/2005/8/layout/lProcess2"/>
    <dgm:cxn modelId="{3AD3FE67-E4FB-401C-8CAD-FD183A2779B4}" type="presParOf" srcId="{32A2378E-4F71-444D-951E-C1B56CE3B1E3}" destId="{81F37E2E-1D57-45E6-AF45-A9C544F1DF29}" srcOrd="5" destOrd="0" presId="urn:microsoft.com/office/officeart/2005/8/layout/lProcess2"/>
    <dgm:cxn modelId="{6CBF7AC4-D12D-42AB-9B49-DB0285159FAD}" type="presParOf" srcId="{32A2378E-4F71-444D-951E-C1B56CE3B1E3}" destId="{853FE6A0-90CB-4854-A317-6C8FE09E30B9}" srcOrd="6" destOrd="0" presId="urn:microsoft.com/office/officeart/2005/8/layout/lProcess2"/>
    <dgm:cxn modelId="{F8D90041-91C2-4AC1-9075-827A684EE6EE}" type="presParOf" srcId="{853FE6A0-90CB-4854-A317-6C8FE09E30B9}" destId="{95EDD339-966D-471A-B39F-D05B02FE8592}" srcOrd="0" destOrd="0" presId="urn:microsoft.com/office/officeart/2005/8/layout/lProcess2"/>
    <dgm:cxn modelId="{0678142E-3D7F-4471-82EF-90870F3148BF}" type="presParOf" srcId="{853FE6A0-90CB-4854-A317-6C8FE09E30B9}" destId="{E2CE5B39-A96C-4A67-A6CC-4EB350231ACB}" srcOrd="1" destOrd="0" presId="urn:microsoft.com/office/officeart/2005/8/layout/lProcess2"/>
    <dgm:cxn modelId="{2010227E-50B9-4954-B2A3-789CD91CDE32}" type="presParOf" srcId="{853FE6A0-90CB-4854-A317-6C8FE09E30B9}" destId="{135E095B-BC25-4B06-A81C-402EB394A2F9}" srcOrd="2" destOrd="0" presId="urn:microsoft.com/office/officeart/2005/8/layout/lProcess2"/>
    <dgm:cxn modelId="{E07C9249-48AF-4D18-94C5-8C2A76A17C33}" type="presParOf" srcId="{135E095B-BC25-4B06-A81C-402EB394A2F9}" destId="{C91F2A79-AC4B-46F5-830D-6ADF0C3198D1}" srcOrd="0" destOrd="0" presId="urn:microsoft.com/office/officeart/2005/8/layout/lProcess2"/>
    <dgm:cxn modelId="{C13FF164-2B47-451C-812D-B0679537ADB0}" type="presParOf" srcId="{C91F2A79-AC4B-46F5-830D-6ADF0C3198D1}" destId="{11501CB0-9694-422D-A151-94E2FAE7150B}" srcOrd="0" destOrd="0" presId="urn:microsoft.com/office/officeart/2005/8/layout/lProcess2"/>
    <dgm:cxn modelId="{37E98322-350F-41DE-A50B-7585BE8E4065}" type="presParOf" srcId="{C91F2A79-AC4B-46F5-830D-6ADF0C3198D1}" destId="{5E74A98D-FF9F-4408-8E1C-74F00C8997ED}" srcOrd="1" destOrd="0" presId="urn:microsoft.com/office/officeart/2005/8/layout/lProcess2"/>
    <dgm:cxn modelId="{97B672AE-3828-46EA-956A-2E69F095F19F}" type="presParOf" srcId="{C91F2A79-AC4B-46F5-830D-6ADF0C3198D1}" destId="{998595D4-BEC8-4E27-B1CF-184C808D879E}" srcOrd="2" destOrd="0" presId="urn:microsoft.com/office/officeart/2005/8/layout/lProcess2"/>
    <dgm:cxn modelId="{23A3588B-090D-4450-88A8-D7245EB5C424}" type="presParOf" srcId="{C91F2A79-AC4B-46F5-830D-6ADF0C3198D1}" destId="{BF0D7814-4E21-4A0D-AC28-C9E947EF259A}" srcOrd="3" destOrd="0" presId="urn:microsoft.com/office/officeart/2005/8/layout/lProcess2"/>
    <dgm:cxn modelId="{4A9006D3-C73E-4C17-9DAA-1D970E06F665}" type="presParOf" srcId="{C91F2A79-AC4B-46F5-830D-6ADF0C3198D1}" destId="{55190841-8540-4C1B-A925-0F9C0DDCFDD1}" srcOrd="4" destOrd="0" presId="urn:microsoft.com/office/officeart/2005/8/layout/lProcess2"/>
    <dgm:cxn modelId="{0472A012-BA05-4432-AA51-F5ADB1ED750F}" type="presParOf" srcId="{32A2378E-4F71-444D-951E-C1B56CE3B1E3}" destId="{EF27630F-6A82-4121-B8EB-F5E34754C5D6}" srcOrd="7" destOrd="0" presId="urn:microsoft.com/office/officeart/2005/8/layout/lProcess2"/>
    <dgm:cxn modelId="{0204239E-EAFA-4EA8-8E5E-FE2A0CC82756}" type="presParOf" srcId="{32A2378E-4F71-444D-951E-C1B56CE3B1E3}" destId="{2D6F18EB-5BDB-4E1E-AC76-264B072EB48F}" srcOrd="8" destOrd="0" presId="urn:microsoft.com/office/officeart/2005/8/layout/lProcess2"/>
    <dgm:cxn modelId="{9E61F409-8AAE-49CF-A53F-6CA6EDDFAD07}" type="presParOf" srcId="{2D6F18EB-5BDB-4E1E-AC76-264B072EB48F}" destId="{985B7C48-2636-4F1F-8374-B27334D7C2BD}" srcOrd="0" destOrd="0" presId="urn:microsoft.com/office/officeart/2005/8/layout/lProcess2"/>
    <dgm:cxn modelId="{E6B89384-32AC-4CBB-85DA-3C8EFB3563A8}" type="presParOf" srcId="{2D6F18EB-5BDB-4E1E-AC76-264B072EB48F}" destId="{95275E4C-0C86-4017-8DD7-C752CB3E558A}" srcOrd="1" destOrd="0" presId="urn:microsoft.com/office/officeart/2005/8/layout/lProcess2"/>
    <dgm:cxn modelId="{24F4F0A4-AFA7-46F5-B070-BF4B286931F0}" type="presParOf" srcId="{2D6F18EB-5BDB-4E1E-AC76-264B072EB48F}" destId="{1035C650-160C-4EFB-AE44-24F17DE34FD1}" srcOrd="2" destOrd="0" presId="urn:microsoft.com/office/officeart/2005/8/layout/lProcess2"/>
    <dgm:cxn modelId="{D9D2DF4A-E7D6-43A7-99ED-2BAA8D2C8E43}" type="presParOf" srcId="{1035C650-160C-4EFB-AE44-24F17DE34FD1}" destId="{85FF3A07-806E-434C-B860-D6494777FD79}" srcOrd="0" destOrd="0" presId="urn:microsoft.com/office/officeart/2005/8/layout/lProcess2"/>
    <dgm:cxn modelId="{E9C028A2-1B0C-4920-9A11-94F062D04269}" type="presParOf" srcId="{85FF3A07-806E-434C-B860-D6494777FD79}" destId="{86ACA0C9-C12C-4E8D-A693-D223C92C2EC2}" srcOrd="0" destOrd="0" presId="urn:microsoft.com/office/officeart/2005/8/layout/lProcess2"/>
    <dgm:cxn modelId="{8A05A909-B92F-46D6-B1E3-DE368F39E877}" type="presParOf" srcId="{85FF3A07-806E-434C-B860-D6494777FD79}" destId="{74A621F4-B62F-44C2-8B82-D04D9DE9E391}" srcOrd="1" destOrd="0" presId="urn:microsoft.com/office/officeart/2005/8/layout/lProcess2"/>
    <dgm:cxn modelId="{7CE3E3A9-3375-4DC7-9AC5-20043E58CBE3}" type="presParOf" srcId="{85FF3A07-806E-434C-B860-D6494777FD79}" destId="{E41764FA-83C6-417B-B45D-91D3311FC14A}" srcOrd="2" destOrd="0" presId="urn:microsoft.com/office/officeart/2005/8/layout/lProcess2"/>
    <dgm:cxn modelId="{8EEBCA33-9BD7-414D-AF87-A6C4E1B64E52}" type="presParOf" srcId="{85FF3A07-806E-434C-B860-D6494777FD79}" destId="{EEFDD76B-1723-4C54-8067-2C641C7FF9E0}" srcOrd="3" destOrd="0" presId="urn:microsoft.com/office/officeart/2005/8/layout/lProcess2"/>
    <dgm:cxn modelId="{F8F289F5-8A2D-4615-813B-8D37588CBF6D}" type="presParOf" srcId="{85FF3A07-806E-434C-B860-D6494777FD79}" destId="{E3943FCD-FAE0-4083-A529-C17E356ED1CA}" srcOrd="4" destOrd="0" presId="urn:microsoft.com/office/officeart/2005/8/layout/lProcess2"/>
    <dgm:cxn modelId="{AA426B4A-CFCB-47D2-96B7-5942B44E41AD}" type="presParOf" srcId="{32A2378E-4F71-444D-951E-C1B56CE3B1E3}" destId="{E64B579B-0967-41CD-8CC4-D4E5B1F8FE8C}" srcOrd="9" destOrd="0" presId="urn:microsoft.com/office/officeart/2005/8/layout/lProcess2"/>
    <dgm:cxn modelId="{1BF9624C-7862-4D3C-8709-F6AFC8D64F7B}" type="presParOf" srcId="{32A2378E-4F71-444D-951E-C1B56CE3B1E3}" destId="{678D3A1C-6752-4C0B-955C-AA1F4E404B56}" srcOrd="10" destOrd="0" presId="urn:microsoft.com/office/officeart/2005/8/layout/lProcess2"/>
    <dgm:cxn modelId="{7BB73CEF-1B85-4151-976E-06A8E046937B}" type="presParOf" srcId="{678D3A1C-6752-4C0B-955C-AA1F4E404B56}" destId="{3BB73514-9D75-4956-A023-82D5D18241A3}" srcOrd="0" destOrd="0" presId="urn:microsoft.com/office/officeart/2005/8/layout/lProcess2"/>
    <dgm:cxn modelId="{50AEDBAE-DB37-404A-B7F3-2586650DD8E5}" type="presParOf" srcId="{678D3A1C-6752-4C0B-955C-AA1F4E404B56}" destId="{0128FB78-24B9-4915-BD9D-9E8369CDE48B}" srcOrd="1" destOrd="0" presId="urn:microsoft.com/office/officeart/2005/8/layout/lProcess2"/>
    <dgm:cxn modelId="{1B361C9B-843B-47B7-A7DB-B09D94EE259F}" type="presParOf" srcId="{678D3A1C-6752-4C0B-955C-AA1F4E404B56}" destId="{F0C764F1-1399-4AF1-BCF2-5BA597AACEA8}" srcOrd="2" destOrd="0" presId="urn:microsoft.com/office/officeart/2005/8/layout/lProcess2"/>
    <dgm:cxn modelId="{A6F12A14-8AAB-4D59-B266-3FE3E46818E7}" type="presParOf" srcId="{F0C764F1-1399-4AF1-BCF2-5BA597AACEA8}" destId="{0F8F55CD-CE0C-4F30-880B-AB890DA852B4}" srcOrd="0" destOrd="0" presId="urn:microsoft.com/office/officeart/2005/8/layout/lProcess2"/>
    <dgm:cxn modelId="{38DC1720-5580-4ABF-B77F-41E458E8E0C0}" type="presParOf" srcId="{0F8F55CD-CE0C-4F30-880B-AB890DA852B4}" destId="{EE60A4FE-4592-4C4F-803E-CFF210C05F2D}" srcOrd="0" destOrd="0" presId="urn:microsoft.com/office/officeart/2005/8/layout/lProcess2"/>
    <dgm:cxn modelId="{57FF139F-6225-40E0-8CF0-5DB755622FBC}" type="presParOf" srcId="{0F8F55CD-CE0C-4F30-880B-AB890DA852B4}" destId="{845E3723-BD05-4A6D-A4E9-A0A50DDD9795}" srcOrd="1" destOrd="0" presId="urn:microsoft.com/office/officeart/2005/8/layout/lProcess2"/>
    <dgm:cxn modelId="{DFD74E67-7106-4328-9C13-91D3DB531A0B}" type="presParOf" srcId="{0F8F55CD-CE0C-4F30-880B-AB890DA852B4}" destId="{38837A5C-8F3B-435C-8544-2D1ABCBBFCE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B95E8-728E-4B75-84A3-172FCFA74621}">
      <dsp:nvSpPr>
        <dsp:cNvPr id="0" name=""/>
        <dsp:cNvSpPr/>
      </dsp:nvSpPr>
      <dsp:spPr>
        <a:xfrm>
          <a:off x="408" y="279486"/>
          <a:ext cx="1874527" cy="4846293"/>
        </a:xfrm>
        <a:prstGeom prst="roundRect">
          <a:avLst>
            <a:gd name="adj" fmla="val 10000"/>
          </a:avLst>
        </a:prstGeom>
        <a:noFill/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18288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>
              <a:ln>
                <a:noFill/>
              </a:ln>
              <a:solidFill>
                <a:srgbClr val="005030"/>
              </a:solidFill>
              <a:latin typeface="Georgia"/>
            </a:rPr>
            <a:t>Biomedical Engineering</a:t>
          </a:r>
        </a:p>
      </dsp:txBody>
      <dsp:txXfrm>
        <a:off x="408" y="279486"/>
        <a:ext cx="1874527" cy="1453887"/>
      </dsp:txXfrm>
    </dsp:sp>
    <dsp:sp modelId="{EB66A5DB-97F8-493D-AC68-44C21BDD3346}">
      <dsp:nvSpPr>
        <dsp:cNvPr id="0" name=""/>
        <dsp:cNvSpPr/>
      </dsp:nvSpPr>
      <dsp:spPr>
        <a:xfrm>
          <a:off x="68990" y="1517905"/>
          <a:ext cx="1737361" cy="788613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Fabrice Manns,     Chair</a:t>
          </a:r>
        </a:p>
      </dsp:txBody>
      <dsp:txXfrm>
        <a:off x="92088" y="1541003"/>
        <a:ext cx="1691165" cy="742417"/>
      </dsp:txXfrm>
    </dsp:sp>
    <dsp:sp modelId="{1CCC6FB2-A243-42FD-A166-014E2A7A3C38}">
      <dsp:nvSpPr>
        <dsp:cNvPr id="0" name=""/>
        <dsp:cNvSpPr/>
      </dsp:nvSpPr>
      <dsp:spPr>
        <a:xfrm>
          <a:off x="68990" y="2432303"/>
          <a:ext cx="1737361" cy="788613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Alicia Jackson,         GPD</a:t>
          </a:r>
        </a:p>
      </dsp:txBody>
      <dsp:txXfrm>
        <a:off x="92088" y="2455401"/>
        <a:ext cx="1691165" cy="742417"/>
      </dsp:txXfrm>
    </dsp:sp>
    <dsp:sp modelId="{21186F9B-B28D-4422-8980-59AE873223EA}">
      <dsp:nvSpPr>
        <dsp:cNvPr id="0" name=""/>
        <dsp:cNvSpPr/>
      </dsp:nvSpPr>
      <dsp:spPr>
        <a:xfrm>
          <a:off x="68990" y="3346703"/>
          <a:ext cx="1737361" cy="788613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Weizhao</a:t>
          </a:r>
          <a:r>
            <a:rPr lang="en-US" sz="1400" kern="1200" dirty="0"/>
            <a:t> Zhao, Medical Physics</a:t>
          </a:r>
        </a:p>
      </dsp:txBody>
      <dsp:txXfrm>
        <a:off x="92088" y="3369801"/>
        <a:ext cx="1691165" cy="742417"/>
      </dsp:txXfrm>
    </dsp:sp>
    <dsp:sp modelId="{337CA96C-6940-4AFA-BD2A-36620E3A4BDF}">
      <dsp:nvSpPr>
        <dsp:cNvPr id="0" name=""/>
        <dsp:cNvSpPr/>
      </dsp:nvSpPr>
      <dsp:spPr>
        <a:xfrm>
          <a:off x="68990" y="4261104"/>
          <a:ext cx="1737361" cy="788613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-50" baseline="0" dirty="0"/>
            <a:t>Abhishek Prasad,</a:t>
          </a:r>
          <a:r>
            <a:rPr lang="en-US" sz="1400" kern="1200" dirty="0"/>
            <a:t>    Neural         Engineering</a:t>
          </a:r>
        </a:p>
      </dsp:txBody>
      <dsp:txXfrm>
        <a:off x="92088" y="4284202"/>
        <a:ext cx="1691165" cy="742417"/>
      </dsp:txXfrm>
    </dsp:sp>
    <dsp:sp modelId="{C2565110-9EF4-4BAD-A064-DAAC7A22400A}">
      <dsp:nvSpPr>
        <dsp:cNvPr id="0" name=""/>
        <dsp:cNvSpPr/>
      </dsp:nvSpPr>
      <dsp:spPr>
        <a:xfrm>
          <a:off x="1967356" y="286186"/>
          <a:ext cx="1874527" cy="4846293"/>
        </a:xfrm>
        <a:prstGeom prst="roundRect">
          <a:avLst>
            <a:gd name="adj" fmla="val 10000"/>
          </a:avLst>
        </a:prstGeom>
        <a:noFill/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828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n>
                <a:noFill/>
              </a:ln>
              <a:solidFill>
                <a:srgbClr val="005030"/>
              </a:solidFill>
              <a:latin typeface="Georgia"/>
            </a:rPr>
            <a:t>Civil and Architectural Engineering</a:t>
          </a:r>
        </a:p>
      </dsp:txBody>
      <dsp:txXfrm>
        <a:off x="1967356" y="286186"/>
        <a:ext cx="1874527" cy="1453887"/>
      </dsp:txXfrm>
    </dsp:sp>
    <dsp:sp modelId="{3492EF54-7932-4BC9-ABA7-CA2CFE2AF379}">
      <dsp:nvSpPr>
        <dsp:cNvPr id="0" name=""/>
        <dsp:cNvSpPr/>
      </dsp:nvSpPr>
      <dsp:spPr>
        <a:xfrm>
          <a:off x="2036919" y="1537644"/>
          <a:ext cx="1737361" cy="786398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Xianming</a:t>
          </a:r>
          <a:r>
            <a:rPr lang="en-US" sz="1400" kern="1200" dirty="0"/>
            <a:t> Shi,        Chair</a:t>
          </a:r>
        </a:p>
      </dsp:txBody>
      <dsp:txXfrm>
        <a:off x="2059952" y="1560677"/>
        <a:ext cx="1691295" cy="740332"/>
      </dsp:txXfrm>
    </dsp:sp>
    <dsp:sp modelId="{98F79D42-9068-4DB2-AC78-85C4FD671C22}">
      <dsp:nvSpPr>
        <dsp:cNvPr id="0" name=""/>
        <dsp:cNvSpPr/>
      </dsp:nvSpPr>
      <dsp:spPr>
        <a:xfrm>
          <a:off x="2046207" y="2448468"/>
          <a:ext cx="1737361" cy="786398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Landolf Rhode-</a:t>
          </a:r>
          <a:r>
            <a:rPr lang="en-US" sz="1400" kern="1200" dirty="0" err="1"/>
            <a:t>Barbarigos</a:t>
          </a:r>
          <a:r>
            <a:rPr lang="en-US" sz="1400" kern="1200" dirty="0"/>
            <a:t>,              GPD</a:t>
          </a:r>
        </a:p>
      </dsp:txBody>
      <dsp:txXfrm>
        <a:off x="2069240" y="2471501"/>
        <a:ext cx="1691295" cy="740332"/>
      </dsp:txXfrm>
    </dsp:sp>
    <dsp:sp modelId="{5FBD03E5-16C8-4DCE-B6AD-BF163EA59738}">
      <dsp:nvSpPr>
        <dsp:cNvPr id="0" name=""/>
        <dsp:cNvSpPr/>
      </dsp:nvSpPr>
      <dsp:spPr>
        <a:xfrm>
          <a:off x="3941358" y="286186"/>
          <a:ext cx="1874527" cy="4846293"/>
        </a:xfrm>
        <a:prstGeom prst="roundRect">
          <a:avLst>
            <a:gd name="adj" fmla="val 10000"/>
          </a:avLst>
        </a:prstGeom>
        <a:noFill/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18288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ln>
                <a:noFill/>
              </a:ln>
              <a:solidFill>
                <a:srgbClr val="005030"/>
              </a:solidFill>
              <a:latin typeface="Georgia"/>
            </a:rPr>
            <a:t>Chemical, Environmental, and Materials Engineering</a:t>
          </a:r>
        </a:p>
      </dsp:txBody>
      <dsp:txXfrm>
        <a:off x="3941358" y="286186"/>
        <a:ext cx="1874527" cy="1453887"/>
      </dsp:txXfrm>
    </dsp:sp>
    <dsp:sp modelId="{FB8A5552-C22E-4ABC-B591-BC72272D8BBF}">
      <dsp:nvSpPr>
        <dsp:cNvPr id="0" name=""/>
        <dsp:cNvSpPr/>
      </dsp:nvSpPr>
      <dsp:spPr>
        <a:xfrm>
          <a:off x="4008529" y="1582769"/>
          <a:ext cx="1737361" cy="581886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Chang-Yu Wu,        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Chair</a:t>
          </a:r>
        </a:p>
      </dsp:txBody>
      <dsp:txXfrm>
        <a:off x="4025572" y="1599812"/>
        <a:ext cx="1703275" cy="547800"/>
      </dsp:txXfrm>
    </dsp:sp>
    <dsp:sp modelId="{2CC7E76F-7C1A-4BF5-B4E2-00808D1A5576}">
      <dsp:nvSpPr>
        <dsp:cNvPr id="0" name=""/>
        <dsp:cNvSpPr/>
      </dsp:nvSpPr>
      <dsp:spPr>
        <a:xfrm>
          <a:off x="4030847" y="2310575"/>
          <a:ext cx="1737361" cy="584631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Helena </a:t>
          </a:r>
          <a:r>
            <a:rPr lang="en-US" sz="1200" kern="1200" dirty="0">
              <a:latin typeface="Calibri Light" panose="020F0302020204030204"/>
            </a:rPr>
            <a:t>                          </a:t>
          </a:r>
          <a:r>
            <a:rPr lang="en-US" sz="1200" kern="1200" dirty="0"/>
            <a:t>Solo-Gabriele,  </a:t>
          </a:r>
        </a:p>
        <a:p>
          <a:pPr marL="0" lvl="0" indent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GPD</a:t>
          </a:r>
          <a:endParaRPr lang="en-US" sz="1200" kern="1200" dirty="0">
            <a:latin typeface="Calibri Light" panose="020F0302020204030204"/>
          </a:endParaRPr>
        </a:p>
      </dsp:txBody>
      <dsp:txXfrm>
        <a:off x="4047970" y="2327698"/>
        <a:ext cx="1703115" cy="550385"/>
      </dsp:txXfrm>
    </dsp:sp>
    <dsp:sp modelId="{24285726-E925-45AB-9772-8A3BDF8ED62B}">
      <dsp:nvSpPr>
        <dsp:cNvPr id="0" name=""/>
        <dsp:cNvSpPr/>
      </dsp:nvSpPr>
      <dsp:spPr>
        <a:xfrm>
          <a:off x="4035698" y="2977249"/>
          <a:ext cx="1737361" cy="584631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" panose="020F0502020204030204"/>
              <a:ea typeface="+mn-ea"/>
              <a:cs typeface="+mn-cs"/>
            </a:rPr>
            <a:t>    Dibyendu Mukherjee</a:t>
          </a:r>
          <a:r>
            <a:rPr lang="en-US" sz="1000" kern="1200" spc="-100" baseline="0" dirty="0"/>
            <a:t>,</a:t>
          </a:r>
          <a:r>
            <a:rPr lang="en-US" sz="1000" kern="1200" dirty="0"/>
            <a:t> </a:t>
          </a:r>
        </a:p>
        <a:p>
          <a:pPr marL="0" lvl="0" indent="0" algn="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Materials Engineering</a:t>
          </a:r>
        </a:p>
      </dsp:txBody>
      <dsp:txXfrm>
        <a:off x="4052821" y="2994372"/>
        <a:ext cx="1703115" cy="550385"/>
      </dsp:txXfrm>
    </dsp:sp>
    <dsp:sp modelId="{95EDD339-966D-471A-B39F-D05B02FE8592}">
      <dsp:nvSpPr>
        <dsp:cNvPr id="0" name=""/>
        <dsp:cNvSpPr/>
      </dsp:nvSpPr>
      <dsp:spPr>
        <a:xfrm>
          <a:off x="5922825" y="286186"/>
          <a:ext cx="1874527" cy="4846293"/>
        </a:xfrm>
        <a:prstGeom prst="roundRect">
          <a:avLst>
            <a:gd name="adj" fmla="val 10000"/>
          </a:avLst>
        </a:prstGeom>
        <a:noFill/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18288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ln>
                <a:noFill/>
              </a:ln>
              <a:solidFill>
                <a:srgbClr val="005030"/>
              </a:solidFill>
              <a:latin typeface="Georgia"/>
            </a:rPr>
            <a:t>Electrical and Computer Engineering</a:t>
          </a:r>
        </a:p>
      </dsp:txBody>
      <dsp:txXfrm>
        <a:off x="5922825" y="286186"/>
        <a:ext cx="1874527" cy="1453887"/>
      </dsp:txXfrm>
    </dsp:sp>
    <dsp:sp modelId="{11501CB0-9694-422D-A151-94E2FAE7150B}">
      <dsp:nvSpPr>
        <dsp:cNvPr id="0" name=""/>
        <dsp:cNvSpPr/>
      </dsp:nvSpPr>
      <dsp:spPr>
        <a:xfrm>
          <a:off x="5984576" y="1595985"/>
          <a:ext cx="1737361" cy="785618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Pinhas 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Ben –Tzvi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Chair</a:t>
          </a:r>
        </a:p>
      </dsp:txBody>
      <dsp:txXfrm>
        <a:off x="6007586" y="1618995"/>
        <a:ext cx="1691341" cy="739598"/>
      </dsp:txXfrm>
    </dsp:sp>
    <dsp:sp modelId="{998595D4-BEC8-4E27-B1CF-184C808D879E}">
      <dsp:nvSpPr>
        <dsp:cNvPr id="0" name=""/>
        <dsp:cNvSpPr/>
      </dsp:nvSpPr>
      <dsp:spPr>
        <a:xfrm>
          <a:off x="5987294" y="2483825"/>
          <a:ext cx="1737361" cy="785618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-70" baseline="0" dirty="0" err="1"/>
            <a:t>Sakhrat</a:t>
          </a:r>
          <a:r>
            <a:rPr lang="en-US" sz="1400" kern="1200" spc="-70" baseline="0" dirty="0"/>
            <a:t> </a:t>
          </a:r>
          <a:r>
            <a:rPr lang="en-US" sz="1400" kern="1200" spc="-70" baseline="0" dirty="0" err="1"/>
            <a:t>Khizroev</a:t>
          </a:r>
          <a:r>
            <a:rPr lang="en-US" sz="1400" kern="1200" spc="-70" baseline="0" dirty="0"/>
            <a:t>,</a:t>
          </a:r>
          <a:r>
            <a:rPr lang="en-US" sz="1400" kern="1200" dirty="0"/>
            <a:t>                  GPD</a:t>
          </a:r>
        </a:p>
      </dsp:txBody>
      <dsp:txXfrm>
        <a:off x="6010304" y="2506835"/>
        <a:ext cx="1691341" cy="739598"/>
      </dsp:txXfrm>
    </dsp:sp>
    <dsp:sp modelId="{55190841-8540-4C1B-A925-0F9C0DDCFDD1}">
      <dsp:nvSpPr>
        <dsp:cNvPr id="0" name=""/>
        <dsp:cNvSpPr/>
      </dsp:nvSpPr>
      <dsp:spPr>
        <a:xfrm>
          <a:off x="5979603" y="3413637"/>
          <a:ext cx="1737361" cy="785618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Kamal         Premaratne,              MS Advising</a:t>
          </a:r>
        </a:p>
      </dsp:txBody>
      <dsp:txXfrm>
        <a:off x="6002613" y="3436647"/>
        <a:ext cx="1691341" cy="739598"/>
      </dsp:txXfrm>
    </dsp:sp>
    <dsp:sp modelId="{985B7C48-2636-4F1F-8374-B27334D7C2BD}">
      <dsp:nvSpPr>
        <dsp:cNvPr id="0" name=""/>
        <dsp:cNvSpPr/>
      </dsp:nvSpPr>
      <dsp:spPr>
        <a:xfrm>
          <a:off x="7911621" y="286186"/>
          <a:ext cx="1874527" cy="4846293"/>
        </a:xfrm>
        <a:prstGeom prst="roundRect">
          <a:avLst>
            <a:gd name="adj" fmla="val 10000"/>
          </a:avLst>
        </a:prstGeom>
        <a:noFill/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18288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ln>
                <a:noFill/>
              </a:ln>
              <a:solidFill>
                <a:srgbClr val="005030"/>
              </a:solidFill>
              <a:latin typeface="Georgia"/>
            </a:rPr>
            <a:t>Industrial and Systems Engineering</a:t>
          </a:r>
        </a:p>
      </dsp:txBody>
      <dsp:txXfrm>
        <a:off x="7911621" y="286186"/>
        <a:ext cx="1874527" cy="1453887"/>
      </dsp:txXfrm>
    </dsp:sp>
    <dsp:sp modelId="{86ACA0C9-C12C-4E8D-A693-D223C92C2EC2}">
      <dsp:nvSpPr>
        <dsp:cNvPr id="0" name=""/>
        <dsp:cNvSpPr/>
      </dsp:nvSpPr>
      <dsp:spPr>
        <a:xfrm>
          <a:off x="7971885" y="1618098"/>
          <a:ext cx="1737361" cy="785618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Vincent      </a:t>
          </a:r>
          <a:r>
            <a:rPr lang="en-US" sz="1400" kern="1200" dirty="0" err="1"/>
            <a:t>Omachonu</a:t>
          </a:r>
          <a:r>
            <a:rPr lang="en-US" sz="1400" kern="1200" dirty="0"/>
            <a:t>,           Chair</a:t>
          </a:r>
        </a:p>
      </dsp:txBody>
      <dsp:txXfrm>
        <a:off x="7994895" y="1641108"/>
        <a:ext cx="1691341" cy="739598"/>
      </dsp:txXfrm>
    </dsp:sp>
    <dsp:sp modelId="{E41764FA-83C6-417B-B45D-91D3311FC14A}">
      <dsp:nvSpPr>
        <dsp:cNvPr id="0" name=""/>
        <dsp:cNvSpPr/>
      </dsp:nvSpPr>
      <dsp:spPr>
        <a:xfrm>
          <a:off x="7971885" y="2532482"/>
          <a:ext cx="1737361" cy="785618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Murat </a:t>
          </a:r>
          <a:r>
            <a:rPr lang="en-US" sz="1400" kern="1200" dirty="0" err="1"/>
            <a:t>Erkoc</a:t>
          </a:r>
          <a:r>
            <a:rPr lang="en-US" sz="1400" kern="1200" dirty="0"/>
            <a:t>,           GPD</a:t>
          </a:r>
        </a:p>
      </dsp:txBody>
      <dsp:txXfrm>
        <a:off x="7994895" y="2555492"/>
        <a:ext cx="1691341" cy="739598"/>
      </dsp:txXfrm>
    </dsp:sp>
    <dsp:sp modelId="{E3943FCD-FAE0-4083-A529-C17E356ED1CA}">
      <dsp:nvSpPr>
        <dsp:cNvPr id="0" name=""/>
        <dsp:cNvSpPr/>
      </dsp:nvSpPr>
      <dsp:spPr>
        <a:xfrm>
          <a:off x="4035698" y="3688570"/>
          <a:ext cx="1737361" cy="585229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Samiul Amin,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Product Design</a:t>
          </a:r>
        </a:p>
      </dsp:txBody>
      <dsp:txXfrm>
        <a:off x="4052839" y="3705711"/>
        <a:ext cx="1703079" cy="550947"/>
      </dsp:txXfrm>
    </dsp:sp>
    <dsp:sp modelId="{3BB73514-9D75-4956-A023-82D5D18241A3}">
      <dsp:nvSpPr>
        <dsp:cNvPr id="0" name=""/>
        <dsp:cNvSpPr/>
      </dsp:nvSpPr>
      <dsp:spPr>
        <a:xfrm>
          <a:off x="9900417" y="286186"/>
          <a:ext cx="1874527" cy="4846293"/>
        </a:xfrm>
        <a:prstGeom prst="roundRect">
          <a:avLst>
            <a:gd name="adj" fmla="val 10000"/>
          </a:avLst>
        </a:prstGeom>
        <a:noFill/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18288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ln>
                <a:noFill/>
              </a:ln>
              <a:solidFill>
                <a:srgbClr val="005030"/>
              </a:solidFill>
              <a:latin typeface="Georgia"/>
            </a:rPr>
            <a:t>Mechanical and Aerospace Engineering</a:t>
          </a:r>
        </a:p>
      </dsp:txBody>
      <dsp:txXfrm>
        <a:off x="9900417" y="286186"/>
        <a:ext cx="1874527" cy="1453887"/>
      </dsp:txXfrm>
    </dsp:sp>
    <dsp:sp modelId="{EE60A4FE-4592-4C4F-803E-CFF210C05F2D}">
      <dsp:nvSpPr>
        <dsp:cNvPr id="0" name=""/>
        <dsp:cNvSpPr/>
      </dsp:nvSpPr>
      <dsp:spPr>
        <a:xfrm>
          <a:off x="9960681" y="1612614"/>
          <a:ext cx="1737361" cy="786392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Qingda</a:t>
          </a:r>
          <a:r>
            <a:rPr lang="en-US" sz="1400" kern="1200" dirty="0"/>
            <a:t> Yang,        Chair</a:t>
          </a:r>
        </a:p>
      </dsp:txBody>
      <dsp:txXfrm>
        <a:off x="9983714" y="1635647"/>
        <a:ext cx="1691295" cy="740326"/>
      </dsp:txXfrm>
    </dsp:sp>
    <dsp:sp modelId="{38837A5C-8F3B-435C-8544-2D1ABCBBFCEB}">
      <dsp:nvSpPr>
        <dsp:cNvPr id="0" name=""/>
        <dsp:cNvSpPr/>
      </dsp:nvSpPr>
      <dsp:spPr>
        <a:xfrm>
          <a:off x="9960681" y="2526968"/>
          <a:ext cx="1737361" cy="786392"/>
        </a:xfrm>
        <a:prstGeom prst="roundRect">
          <a:avLst>
            <a:gd name="adj" fmla="val 10000"/>
          </a:avLst>
        </a:prstGeom>
        <a:solidFill>
          <a:srgbClr val="005030"/>
        </a:solidFill>
        <a:ln w="12700" cap="flat" cmpd="sng" algn="ctr">
          <a:solidFill>
            <a:srgbClr val="005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Emrah Celik,           GPD</a:t>
          </a:r>
        </a:p>
      </dsp:txBody>
      <dsp:txXfrm>
        <a:off x="9983714" y="2550001"/>
        <a:ext cx="1691295" cy="740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63CE4-B433-4128-9DC4-1BA7A5D70D4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12F8D-AF1D-467C-BC1B-67583AAF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2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Kaitlin to introduce Jan Macko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490D-5910-459D-A74A-44F8A3B2D5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0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12F8D-AF1D-467C-BC1B-67583AAF74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B2F13-DCC4-BF98-A13E-8D646DDCB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E775D3-6200-EF8B-B4D6-D42EC43B5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A6317-B9CA-F16C-25D3-674AA4BE9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18EE5-3EC3-864A-16CB-654B8CCE3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12F8D-AF1D-467C-BC1B-67583AAF74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9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1603D-C861-5D8E-F0BC-96D714C27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29D4F-AE25-2D47-856F-26BA76088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ABF8D-DF2F-835D-010C-D62538B5E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D091A-2626-3B43-C1B9-F8FD98B2F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12F8D-AF1D-467C-BC1B-67583AAF74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2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DBDB5-B037-CEBD-66E4-1DDF3CC87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EB5EF-9677-E0B7-3070-E9738BACA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C4CF4C-B9E0-CFE7-953F-A5F848E1B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84D23-8F7F-1DE5-98D9-D68CB9593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12F8D-AF1D-467C-BC1B-67583AAF74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7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A9EA9-DD5E-9C5B-DE4C-27575BEF7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9A41-56C9-594D-B6D1-35395A54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010EC-4F0A-A347-9E56-2EC4FE74D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D4CE7-3157-1E4F-80DD-67AC069C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B79D-4299-D24A-8D16-2AB7C5AAE4B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29E6A-AF24-0447-BDC2-6B06CA1E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3147B-F5D2-F84A-8A7A-0FB7CD59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1252-5AC9-BB45-BACD-442AB8D1A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267BD-6F10-9A43-BF73-04FFDDD5C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F3EB4-C880-E548-A282-F0009C7D4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0A477-F7B3-8E40-8DD1-D73C1570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B79D-4299-D24A-8D16-2AB7C5AAE4B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45FEE-2A67-1644-8072-31934FF5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71F99-D96B-5144-99CB-2385BE2C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1252-5AC9-BB45-BACD-442AB8D1A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8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184E30F2-A526-0740-84A1-09C491CEB8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2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AA6824C-8A8D-D849-86BC-4BA8609FCE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6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B29DC4B-00B6-3E41-9A9A-8E7C4140C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0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AF17-9762-D742-A27D-160C5250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485E0-A5B4-A54F-9F8B-F9DA89890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E8989-5FF8-5843-ABFE-C4A71A38C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73995-0EC3-494E-B889-C700ACFA6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DB3DD-E515-EB42-A1BF-E30A41A2D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5E47D-A92C-6A4C-B010-D2ED9149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B79D-4299-D24A-8D16-2AB7C5AAE4B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24402-C26F-AC4E-8667-0B4B35A8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36862-3556-7643-B47E-40198951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1252-5AC9-BB45-BACD-442AB8D1A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87E3-72CC-1B41-A811-F0D51AF3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C2C6C-B3A0-2742-8F79-E756223D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B79D-4299-D24A-8D16-2AB7C5AAE4B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55B00-EECF-BF42-A7B9-97669962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7C2EC-5BAF-DF4B-94E7-988DAA73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1252-5AC9-BB45-BACD-442AB8D1A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3747C-8D0A-A94A-B3AC-0A40F60D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B79D-4299-D24A-8D16-2AB7C5AAE4B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9FC60-EE37-5E46-B2B6-8E987003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3753E-CB97-9A42-BBB1-46C33097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1252-5AC9-BB45-BACD-442AB8D1A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4110-7E45-2546-A8E2-78DE05B7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3EC3C-E5F5-2849-AB49-A6A9617C9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796F0-A7F2-6E4F-8DFB-3A4A5E4C5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FB2A1-D9F8-E946-A06C-107C5AA9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B79D-4299-D24A-8D16-2AB7C5AAE4B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C0F88-1119-0149-BE32-8DED66C3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EC705-B888-164C-86CC-8756FE37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1252-5AC9-BB45-BACD-442AB8D1A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2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365E-D85E-4543-8EFD-1A3DCB2A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14A2F-94F3-7D4E-ABE3-5F565B0D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6089A-C17D-FD49-A8A5-BDE29DCF2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EE393-8A4F-7C45-B485-33E7AFAE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B79D-4299-D24A-8D16-2AB7C5AAE4B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D19BB-B485-954F-98E0-E94B054A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BCB57-9522-B046-8179-0617D352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1252-5AC9-BB45-BACD-442AB8D1A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7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978F1-D721-C04D-9787-6BF166CE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D817C-B074-A145-A473-DFD8963D8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1DA27-148A-2043-AE68-C617F7ACA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2B79D-4299-D24A-8D16-2AB7C5AAE4B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9985-B522-8B4F-BE24-A2FFB400A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94FF4-7AEE-FD44-B3E0-3243168B4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1252-5AC9-BB45-BACD-442AB8D1A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6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diagramData" Target="../diagrams/data1.xml"/><Relationship Id="rId21" Type="http://schemas.openxmlformats.org/officeDocument/2006/relationships/image" Target="../media/image42.png"/><Relationship Id="rId7" Type="http://schemas.microsoft.com/office/2007/relationships/diagramDrawing" Target="../diagrams/drawing1.xml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5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6.jpeg"/><Relationship Id="rId23" Type="http://schemas.openxmlformats.org/officeDocument/2006/relationships/image" Target="../media/image44.pn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levate.miami.edu/redeem/rc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s.miami.edu" TargetMode="External"/><Relationship Id="rId2" Type="http://schemas.openxmlformats.org/officeDocument/2006/relationships/hyperlink" Target="http://www.grad.miami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ami.edu/bulletin" TargetMode="External"/><Relationship Id="rId4" Type="http://schemas.openxmlformats.org/officeDocument/2006/relationships/hyperlink" Target="http://www.miami.edu/co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263670" cy="685800"/>
            <a:chOff x="0" y="0"/>
            <a:chExt cx="4844907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4907" cy="270933"/>
            </a:xfrm>
            <a:custGeom>
              <a:avLst/>
              <a:gdLst/>
              <a:ahLst/>
              <a:cxnLst/>
              <a:rect l="l" t="t" r="r" b="b"/>
              <a:pathLst>
                <a:path w="4844907" h="270933">
                  <a:moveTo>
                    <a:pt x="0" y="0"/>
                  </a:moveTo>
                  <a:lnTo>
                    <a:pt x="4844907" y="0"/>
                  </a:lnTo>
                  <a:lnTo>
                    <a:pt x="484490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50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4907" cy="3090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102350" y="0"/>
            <a:ext cx="6096000" cy="6858000"/>
            <a:chOff x="0" y="0"/>
            <a:chExt cx="5370413" cy="60417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162768" y="1622712"/>
            <a:ext cx="3746622" cy="4214950"/>
            <a:chOff x="0" y="0"/>
            <a:chExt cx="5370413" cy="60417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0" y="6041715"/>
                  </a:moveTo>
                  <a:lnTo>
                    <a:pt x="0" y="0"/>
                  </a:lnTo>
                  <a:cubicBezTo>
                    <a:pt x="1790138" y="2013905"/>
                    <a:pt x="3580275" y="4027810"/>
                    <a:pt x="5370413" y="6041715"/>
                  </a:cubicBezTo>
                  <a:lnTo>
                    <a:pt x="0" y="60417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0" y="6041715"/>
                  </a:moveTo>
                  <a:lnTo>
                    <a:pt x="0" y="0"/>
                  </a:lnTo>
                  <a:cubicBezTo>
                    <a:pt x="1790138" y="2013905"/>
                    <a:pt x="3580275" y="4027810"/>
                    <a:pt x="5370413" y="6041715"/>
                  </a:cubicBezTo>
                  <a:lnTo>
                    <a:pt x="0" y="6041715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983498" y="1309427"/>
            <a:ext cx="3427641" cy="1053331"/>
          </a:xfrm>
          <a:custGeom>
            <a:avLst/>
            <a:gdLst/>
            <a:ahLst/>
            <a:cxnLst/>
            <a:rect l="l" t="t" r="r" b="b"/>
            <a:pathLst>
              <a:path w="5141462" h="1579996">
                <a:moveTo>
                  <a:pt x="0" y="0"/>
                </a:moveTo>
                <a:lnTo>
                  <a:pt x="5141462" y="0"/>
                </a:lnTo>
                <a:lnTo>
                  <a:pt x="5141462" y="1579996"/>
                </a:lnTo>
                <a:lnTo>
                  <a:pt x="0" y="15799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83498" y="3824274"/>
            <a:ext cx="4617046" cy="107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86"/>
              </a:lnSpc>
              <a:spcBef>
                <a:spcPct val="0"/>
              </a:spcBef>
            </a:pPr>
            <a:r>
              <a:rPr lang="en-US" sz="3133">
                <a:solidFill>
                  <a:srgbClr val="005030"/>
                </a:solidFill>
                <a:latin typeface="Frutiger Italics"/>
                <a:ea typeface="Frutiger Italics"/>
                <a:cs typeface="Frutiger Italics"/>
                <a:sym typeface="Frutiger Italics"/>
              </a:rPr>
              <a:t>Engineering Graduate Student Orientation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3498" y="2659250"/>
            <a:ext cx="10522702" cy="1170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86"/>
              </a:lnSpc>
              <a:spcBef>
                <a:spcPct val="0"/>
              </a:spcBef>
            </a:pPr>
            <a:r>
              <a:rPr lang="en-US" sz="7133">
                <a:solidFill>
                  <a:srgbClr val="005030"/>
                </a:solidFill>
                <a:latin typeface="Frutiger Heavy"/>
                <a:ea typeface="Frutiger Heavy"/>
                <a:cs typeface="Frutiger Heavy"/>
                <a:sym typeface="Frutiger Heavy"/>
              </a:rPr>
              <a:t>Welcome</a:t>
            </a:r>
          </a:p>
        </p:txBody>
      </p:sp>
      <p:sp>
        <p:nvSpPr>
          <p:cNvPr id="14" name="Freeform 14"/>
          <p:cNvSpPr/>
          <p:nvPr/>
        </p:nvSpPr>
        <p:spPr>
          <a:xfrm>
            <a:off x="6435619" y="6358119"/>
            <a:ext cx="358831" cy="358831"/>
          </a:xfrm>
          <a:custGeom>
            <a:avLst/>
            <a:gdLst/>
            <a:ahLst/>
            <a:cxnLst/>
            <a:rect l="l" t="t" r="r" b="b"/>
            <a:pathLst>
              <a:path w="538247" h="538247">
                <a:moveTo>
                  <a:pt x="0" y="0"/>
                </a:moveTo>
                <a:lnTo>
                  <a:pt x="538246" y="0"/>
                </a:lnTo>
                <a:lnTo>
                  <a:pt x="538246" y="538246"/>
                </a:lnTo>
                <a:lnTo>
                  <a:pt x="0" y="53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5956137" y="6305449"/>
            <a:ext cx="358831" cy="358831"/>
          </a:xfrm>
          <a:custGeom>
            <a:avLst/>
            <a:gdLst/>
            <a:ahLst/>
            <a:cxnLst/>
            <a:rect l="l" t="t" r="r" b="b"/>
            <a:pathLst>
              <a:path w="538247" h="538247">
                <a:moveTo>
                  <a:pt x="0" y="0"/>
                </a:moveTo>
                <a:lnTo>
                  <a:pt x="538247" y="0"/>
                </a:lnTo>
                <a:lnTo>
                  <a:pt x="538247" y="538247"/>
                </a:lnTo>
                <a:lnTo>
                  <a:pt x="0" y="53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5477378" y="6365921"/>
            <a:ext cx="358831" cy="358831"/>
          </a:xfrm>
          <a:custGeom>
            <a:avLst/>
            <a:gdLst/>
            <a:ahLst/>
            <a:cxnLst/>
            <a:rect l="l" t="t" r="r" b="b"/>
            <a:pathLst>
              <a:path w="538247" h="538247">
                <a:moveTo>
                  <a:pt x="0" y="0"/>
                </a:moveTo>
                <a:lnTo>
                  <a:pt x="538247" y="0"/>
                </a:lnTo>
                <a:lnTo>
                  <a:pt x="538247" y="538247"/>
                </a:lnTo>
                <a:lnTo>
                  <a:pt x="0" y="53824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3052701" y="6401054"/>
            <a:ext cx="253898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4"/>
              </a:lnSpc>
            </a:pPr>
            <a:r>
              <a:rPr lang="en-US" sz="1600">
                <a:solidFill>
                  <a:srgbClr val="FFFFFF"/>
                </a:solidFill>
                <a:latin typeface="Frutiger Heavy"/>
                <a:ea typeface="Frutiger Heavy"/>
                <a:cs typeface="Frutiger Heavy"/>
                <a:sym typeface="Frutiger Heavy"/>
              </a:rPr>
              <a:t>@umiamiengineering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3499" y="6401054"/>
            <a:ext cx="1940223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4"/>
              </a:lnSpc>
            </a:pPr>
            <a:r>
              <a:rPr lang="en-US" sz="1600">
                <a:solidFill>
                  <a:srgbClr val="FFFFFF"/>
                </a:solidFill>
                <a:latin typeface="Frutiger Heavy"/>
                <a:ea typeface="Frutiger Heavy"/>
                <a:cs typeface="Frutiger Heavy"/>
                <a:sym typeface="Frutiger Heavy"/>
              </a:rPr>
              <a:t>Connect with us!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8D797-079D-CCAB-4969-C8C804134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9E1923-E3B4-4B29-E0DA-DB908C053745}"/>
              </a:ext>
            </a:extLst>
          </p:cNvPr>
          <p:cNvSpPr txBox="1"/>
          <p:nvPr/>
        </p:nvSpPr>
        <p:spPr>
          <a:xfrm>
            <a:off x="2495550" y="479726"/>
            <a:ext cx="719939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Engineering Footprint at UM</a:t>
            </a:r>
          </a:p>
        </p:txBody>
      </p:sp>
      <p:pic>
        <p:nvPicPr>
          <p:cNvPr id="5" name="Picture 2" descr="https://attachments.office.net/owa/ram%40miami.edu/service.svc/s/GetAttachmentThumbnail?id=AAMkAGZjNTQwZTc1LWEzMjctNGU2MC04ZWE5LWQwYjA3NTlkZjBhOABGAAAAAAASfts4tX%2FSEYGxAKDJ2EWwBwBkpPyY7h3SEYGsAKDJ2EWwAAAAbJu%2FAACAGlyFP%2BCcTZsydVYD9vicAAah9ppxAAABEgAQAJkFUn28DE9DlWBGvJ98z2M%3D&amp;thumbnailType=2&amp;owa=outlook.office.com&amp;scriptVer=20201024001.04&amp;X-OWA-CANARY=iywOIx8Nr02RAVXb8QtTU3DuCbCvgdgY_CHmX_maGB2FJVy-_fadCn5n4wwIbplpbFpTSYjYI1o.&amp;token=eyJhbGciOiJSUzI1NiIsImtpZCI6IjU2MzU4ODUyMzRCOTI1MkRERTAwNTc2NkQ5RDlGMjc2NTY1RjYzRTIiLCJ0eXAiOiJKV1QiLCJ4NXQiOiJWaldJVWpTNUpTM2VBRmRtMmRueWRsWmZZLUkifQ.eyJvcmlnaW4iOiJodHRwczovL291dGxvb2sub2ZmaWNlLmNvbSIsInVjIjoiNWI2YzUwNDM4Njg4NGNhOWFlYzU0ZTA4NDUwMjNiYzciLCJzaWduaW5fc3RhdGUiOiJbXCJrbXNpXCJdIiwidmVyIjoiRXhjaGFuZ2UuQ2FsbGJhY2suVjEiLCJhcHBjdHhzZW5kZXIiOiJPd2FEb3dubG9hZEAyYTE0NGI3Mi1mMjM5LTQyZDQtOGMwZS02ZjBmMTdjNDhlMzMiLCJpc3NyaW5nIjoiV1ciLCJhcHBjdHgiOiJ7XCJtc2V4Y2hwcm90XCI6XCJvd2FcIixcInByaW1hcnlzaWRcIjpcIlMtMS01LTIxLTU2MzgxNTY4MC0zMTU3NTk5NDM1LTg4ODI4NjA0Mi0yMjM4MjA3XCIsXCJwdWlkXCI6XCIxMTUzOTA2NjYwNjczMzU3MjUyXCIsXCJvaWRcIjpcImM3MWIyYTk5LTNjMzUtNDZmNS05NzFiLWYzMDM2N2ZhNzgzMFwiLFwic2NvcGVcIjpcIk93YURvd25sb2FkXCJ9IiwibmJmIjoxNjA0NTk2OTE1LCJleHAiOjE2MDQ1OTc1MTUsImlzcyI6IjAwMDAwMDAyLTAwMDAtMGZmMS1jZTAwLTAwMDAwMDAwMDAwMEAyYTE0NGI3Mi1mMjM5LTQyZDQtOGMwZS02ZjBmMTdjNDhlMzMiLCJhdWQiOiIwMDAwMDAwMi0wMDAwLTBmZjEtY2UwMC0wMDAwMDAwMDAwMDAvYXR0YWNobWVudHMub2ZmaWNlLm5ldEAyYTE0NGI3Mi1mMjM5LTQyZDQtOGMwZS02ZjBmMTdjNDhlMzMiLCJoYXBwIjoib3dhIn0.ild0MTVFBspsKtMj1l3fdT9jLKqpxsMbKJS_8ZOSbdxcNqfOkFE08konBrGZ2YR6yP2BzNFwotyvqbt92KYdYUbzpN6l29oJU635tnLU8ZEUAKr6RJLD5l-I1h3SRI9I-Qzjo4qMRxF4wg53dFKpM2rU53tb0-srEuvFux5Jx29dj6FtuJ1ogfYszOk5QrG5k_FXBNluEFUtY8sCS2wBrwRNm37uT9-77IOnQ8V4p6dVcziJRttdFf9RPieqGL8igk8zhQ2o8v1sFYvpFk_B9eiL7YJNhY3D8cEDMPLCUaexHAYugx__DT8swlXqrARsldR9d8ZuuGyxaTQlIYzm6g&amp;animation=true">
            <a:extLst>
              <a:ext uri="{FF2B5EF4-FFF2-40B4-BE49-F238E27FC236}">
                <a16:creationId xmlns:a16="http://schemas.microsoft.com/office/drawing/2014/main" id="{52F2A7E0-D287-2234-B3A6-115999F3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94" y="1227538"/>
            <a:ext cx="3573929" cy="237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fountain in a courtyard with palm trees&#10;&#10;AI-generated content may be incorrect.">
            <a:extLst>
              <a:ext uri="{FF2B5EF4-FFF2-40B4-BE49-F238E27FC236}">
                <a16:creationId xmlns:a16="http://schemas.microsoft.com/office/drawing/2014/main" id="{11F40C3F-8364-9275-DA70-37A7ACC8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368" y="1218013"/>
            <a:ext cx="3567749" cy="2381040"/>
          </a:xfrm>
          <a:prstGeom prst="rect">
            <a:avLst/>
          </a:prstGeom>
        </p:spPr>
      </p:pic>
      <p:pic>
        <p:nvPicPr>
          <p:cNvPr id="9" name="Picture 8" descr="Medical Parents Association Welcomes Parents of the Class of 2027 - InventUM">
            <a:extLst>
              <a:ext uri="{FF2B5EF4-FFF2-40B4-BE49-F238E27FC236}">
                <a16:creationId xmlns:a16="http://schemas.microsoft.com/office/drawing/2014/main" id="{82D74B4A-E0D1-968E-3641-389D8F4B54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550" y="3467100"/>
            <a:ext cx="3562350" cy="2377440"/>
          </a:xfrm>
          <a:prstGeom prst="rect">
            <a:avLst/>
          </a:prstGeom>
        </p:spPr>
      </p:pic>
      <p:pic>
        <p:nvPicPr>
          <p:cNvPr id="10" name="Picture 9" descr="History | Rosenstiel School of Marine and Atmospheric Science | University  of Miami">
            <a:extLst>
              <a:ext uri="{FF2B5EF4-FFF2-40B4-BE49-F238E27FC236}">
                <a16:creationId xmlns:a16="http://schemas.microsoft.com/office/drawing/2014/main" id="{70AAF800-8373-53A4-C2CA-234C5472E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50" y="3467100"/>
            <a:ext cx="3562350" cy="2377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A2357F-8C7A-89B3-3EE6-1A7847FD0502}"/>
              </a:ext>
            </a:extLst>
          </p:cNvPr>
          <p:cNvSpPr txBox="1"/>
          <p:nvPr/>
        </p:nvSpPr>
        <p:spPr>
          <a:xfrm>
            <a:off x="4198986" y="1748313"/>
            <a:ext cx="3239990" cy="1015663"/>
          </a:xfrm>
          <a:prstGeom prst="rect">
            <a:avLst/>
          </a:prstGeom>
          <a:noFill/>
          <a:ln>
            <a:solidFill>
              <a:srgbClr val="F4722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latin typeface="Georgia"/>
              </a:rPr>
              <a:t>Coral Gables Campus</a:t>
            </a:r>
          </a:p>
          <a:p>
            <a:pPr algn="ctr"/>
            <a:r>
              <a:rPr lang="en-US" sz="2000" b="1" dirty="0">
                <a:latin typeface="Georgia"/>
              </a:rPr>
              <a:t>Marine School Campus</a:t>
            </a:r>
          </a:p>
          <a:p>
            <a:pPr algn="ctr"/>
            <a:r>
              <a:rPr lang="en-US" sz="2000" b="1" dirty="0">
                <a:latin typeface="Georgia"/>
              </a:rPr>
              <a:t>Medical Campus</a:t>
            </a:r>
          </a:p>
        </p:txBody>
      </p:sp>
    </p:spTree>
    <p:extLst>
      <p:ext uri="{BB962C8B-B14F-4D97-AF65-F5344CB8AC3E}">
        <p14:creationId xmlns:p14="http://schemas.microsoft.com/office/powerpoint/2010/main" val="71106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ttachments.office.net/owa/ram%40miami.edu/service.svc/s/GetAttachmentThumbnail?id=AAMkAGZjNTQwZTc1LWEzMjctNGU2MC04ZWE5LWQwYjA3NTlkZjBhOABGAAAAAAASfts4tX%2FSEYGxAKDJ2EWwBwBkpPyY7h3SEYGsAKDJ2EWwAAAAbJu%2FAACAGlyFP%2BCcTZsydVYD9vicAAah9ppxAAABEgAQAJkFUn28DE9DlWBGvJ98z2M%3D&amp;thumbnailType=2&amp;owa=outlook.office.com&amp;scriptVer=20201024001.04&amp;X-OWA-CANARY=iywOIx8Nr02RAVXb8QtTU3DuCbCvgdgY_CHmX_maGB2FJVy-_fadCn5n4wwIbplpbFpTSYjYI1o.&amp;token=eyJhbGciOiJSUzI1NiIsImtpZCI6IjU2MzU4ODUyMzRCOTI1MkRERTAwNTc2NkQ5RDlGMjc2NTY1RjYzRTIiLCJ0eXAiOiJKV1QiLCJ4NXQiOiJWaldJVWpTNUpTM2VBRmRtMmRueWRsWmZZLUkifQ.eyJvcmlnaW4iOiJodHRwczovL291dGxvb2sub2ZmaWNlLmNvbSIsInVjIjoiNWI2YzUwNDM4Njg4NGNhOWFlYzU0ZTA4NDUwMjNiYzciLCJzaWduaW5fc3RhdGUiOiJbXCJrbXNpXCJdIiwidmVyIjoiRXhjaGFuZ2UuQ2FsbGJhY2suVjEiLCJhcHBjdHhzZW5kZXIiOiJPd2FEb3dubG9hZEAyYTE0NGI3Mi1mMjM5LTQyZDQtOGMwZS02ZjBmMTdjNDhlMzMiLCJpc3NyaW5nIjoiV1ciLCJhcHBjdHgiOiJ7XCJtc2V4Y2hwcm90XCI6XCJvd2FcIixcInByaW1hcnlzaWRcIjpcIlMtMS01LTIxLTU2MzgxNTY4MC0zMTU3NTk5NDM1LTg4ODI4NjA0Mi0yMjM4MjA3XCIsXCJwdWlkXCI6XCIxMTUzOTA2NjYwNjczMzU3MjUyXCIsXCJvaWRcIjpcImM3MWIyYTk5LTNjMzUtNDZmNS05NzFiLWYzMDM2N2ZhNzgzMFwiLFwic2NvcGVcIjpcIk93YURvd25sb2FkXCJ9IiwibmJmIjoxNjA0NTk2OTE1LCJleHAiOjE2MDQ1OTc1MTUsImlzcyI6IjAwMDAwMDAyLTAwMDAtMGZmMS1jZTAwLTAwMDAwMDAwMDAwMEAyYTE0NGI3Mi1mMjM5LTQyZDQtOGMwZS02ZjBmMTdjNDhlMzMiLCJhdWQiOiIwMDAwMDAwMi0wMDAwLTBmZjEtY2UwMC0wMDAwMDAwMDAwMDAvYXR0YWNobWVudHMub2ZmaWNlLm5ldEAyYTE0NGI3Mi1mMjM5LTQyZDQtOGMwZS02ZjBmMTdjNDhlMzMiLCJoYXBwIjoib3dhIn0.ild0MTVFBspsKtMj1l3fdT9jLKqpxsMbKJS_8ZOSbdxcNqfOkFE08konBrGZ2YR6yP2BzNFwotyvqbt92KYdYUbzpN6l29oJU635tnLU8ZEUAKr6RJLD5l-I1h3SRI9I-Qzjo4qMRxF4wg53dFKpM2rU53tb0-srEuvFux5Jx29dj6FtuJ1ogfYszOk5QrG5k_FXBNluEFUtY8sCS2wBrwRNm37uT9-77IOnQ8V4p6dVcziJRttdFf9RPieqGL8igk8zhQ2o8v1sFYvpFk_B9eiL7YJNhY3D8cEDMPLCUaexHAYugx__DT8swlXqrARsldR9d8ZuuGyxaTQlIYzm6g&amp;animation=true">
            <a:extLst>
              <a:ext uri="{FF2B5EF4-FFF2-40B4-BE49-F238E27FC236}">
                <a16:creationId xmlns:a16="http://schemas.microsoft.com/office/drawing/2014/main" id="{9E0BEB11-8C27-A76F-B8A3-218EC1745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46" y="960838"/>
            <a:ext cx="5428545" cy="26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F66346-2602-2534-874B-6D67E6F2BDD2}"/>
              </a:ext>
            </a:extLst>
          </p:cNvPr>
          <p:cNvSpPr txBox="1"/>
          <p:nvPr/>
        </p:nvSpPr>
        <p:spPr>
          <a:xfrm>
            <a:off x="3416785" y="86071"/>
            <a:ext cx="5386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State of the Art Facilities</a:t>
            </a:r>
            <a:endParaRPr lang="en-US" sz="3200">
              <a:solidFill>
                <a:srgbClr val="00503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417DF-9D51-D941-3FD1-D399F920BA28}"/>
              </a:ext>
            </a:extLst>
          </p:cNvPr>
          <p:cNvSpPr txBox="1"/>
          <p:nvPr/>
        </p:nvSpPr>
        <p:spPr>
          <a:xfrm>
            <a:off x="552627" y="3986688"/>
            <a:ext cx="5674951" cy="1785104"/>
          </a:xfrm>
          <a:prstGeom prst="rect">
            <a:avLst/>
          </a:prstGeom>
          <a:noFill/>
          <a:ln>
            <a:solidFill>
              <a:srgbClr val="F4722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latin typeface="Georgia"/>
              </a:rPr>
              <a:t>McArthur Engineering Building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>
                <a:latin typeface="Georgia"/>
              </a:rPr>
              <a:t>Additive Manufacturing (MEB 1</a:t>
            </a:r>
            <a:r>
              <a:rPr lang="en-US" baseline="30000" dirty="0">
                <a:latin typeface="Georgia"/>
              </a:rPr>
              <a:t>st</a:t>
            </a:r>
            <a:r>
              <a:rPr lang="en-US" dirty="0">
                <a:latin typeface="Georgia"/>
              </a:rPr>
              <a:t> Floor)</a:t>
            </a:r>
            <a:endParaRPr lang="en-US">
              <a:latin typeface="Georgia"/>
              <a:ea typeface="Calibri"/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>
                <a:latin typeface="Georgia"/>
              </a:rPr>
              <a:t>Materials Characterization Facility (MEB 5</a:t>
            </a:r>
            <a:r>
              <a:rPr lang="en-US" baseline="30000" dirty="0">
                <a:latin typeface="Georgia"/>
              </a:rPr>
              <a:t>th</a:t>
            </a:r>
            <a:r>
              <a:rPr lang="en-US" dirty="0">
                <a:latin typeface="Georgia"/>
              </a:rPr>
              <a:t> Floor)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>
                <a:latin typeface="Georgia"/>
              </a:rPr>
              <a:t>Battery Technology Facility (MEB 1</a:t>
            </a:r>
            <a:r>
              <a:rPr lang="en-US" baseline="30000" dirty="0">
                <a:latin typeface="Georgia"/>
              </a:rPr>
              <a:t>st</a:t>
            </a:r>
            <a:r>
              <a:rPr lang="en-US" dirty="0">
                <a:latin typeface="Georgia"/>
              </a:rPr>
              <a:t> Floor)</a:t>
            </a: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>
                <a:latin typeface="Georgia"/>
              </a:rPr>
              <a:t>Research Laboratories</a:t>
            </a: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>
                <a:latin typeface="Georgia"/>
              </a:rPr>
              <a:t>Professional Student Workspace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E2E0D-87A4-AB40-6BC1-F7A57F79A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418" y="960838"/>
            <a:ext cx="4148774" cy="276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9420" y="3986688"/>
            <a:ext cx="4514377" cy="954107"/>
          </a:xfrm>
          <a:prstGeom prst="rect">
            <a:avLst/>
          </a:prstGeom>
          <a:noFill/>
          <a:ln>
            <a:solidFill>
              <a:srgbClr val="005030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1F1F1F"/>
                </a:solidFill>
                <a:latin typeface="Georgia"/>
              </a:rPr>
              <a:t>Frost Institute Building</a:t>
            </a:r>
            <a:endParaRPr lang="en-US" sz="2000" b="1">
              <a:latin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/>
              </a:rPr>
              <a:t>Aerosol Science and Technology (Frost)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/>
              </a:rPr>
              <a:t>Research Laboratories</a:t>
            </a:r>
          </a:p>
        </p:txBody>
      </p:sp>
    </p:spTree>
    <p:extLst>
      <p:ext uri="{BB962C8B-B14F-4D97-AF65-F5344CB8AC3E}">
        <p14:creationId xmlns:p14="http://schemas.microsoft.com/office/powerpoint/2010/main" val="188296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3526D-31F6-5B83-4AD0-92C83E2C87C7}"/>
              </a:ext>
            </a:extLst>
          </p:cNvPr>
          <p:cNvSpPr txBox="1"/>
          <p:nvPr/>
        </p:nvSpPr>
        <p:spPr>
          <a:xfrm>
            <a:off x="1490663" y="380346"/>
            <a:ext cx="921067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Your support team in </a:t>
            </a:r>
            <a:r>
              <a:rPr lang="en-US" sz="3200" b="1" err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CoE</a:t>
            </a:r>
            <a:endParaRPr lang="en-US" sz="3200" b="1" i="0" u="none" strike="noStrike" kern="1200" cap="none" spc="0" normalizeH="0" baseline="0" noProof="0">
              <a:ln>
                <a:noFill/>
              </a:ln>
              <a:solidFill>
                <a:srgbClr val="00503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2D98C-27FE-FD15-43C9-AF071EAC6F65}"/>
              </a:ext>
            </a:extLst>
          </p:cNvPr>
          <p:cNvSpPr txBox="1"/>
          <p:nvPr/>
        </p:nvSpPr>
        <p:spPr>
          <a:xfrm>
            <a:off x="1927949" y="4620084"/>
            <a:ext cx="24614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ea typeface="+mn-lt"/>
                <a:cs typeface="+mn-lt"/>
              </a:rPr>
              <a:t>Noël Ziebarth, Ph.D.</a:t>
            </a:r>
          </a:p>
          <a:p>
            <a:pPr algn="ctr"/>
            <a:r>
              <a:rPr lang="en-US" b="1">
                <a:solidFill>
                  <a:schemeClr val="accent2"/>
                </a:solidFill>
                <a:ea typeface="+mn-lt"/>
                <a:cs typeface="+mn-lt"/>
              </a:rPr>
              <a:t>nziebarth@miami.edu</a:t>
            </a:r>
            <a:endParaRPr lang="en-US">
              <a:solidFill>
                <a:schemeClr val="accent2"/>
              </a:solidFill>
              <a:ea typeface="+mn-lt"/>
              <a:cs typeface="+mn-lt"/>
            </a:endParaRPr>
          </a:p>
        </p:txBody>
      </p:sp>
      <p:pic>
        <p:nvPicPr>
          <p:cNvPr id="6" name="Picture 5" descr="A person smiling at camera&#10;&#10;Description automatically generated">
            <a:extLst>
              <a:ext uri="{FF2B5EF4-FFF2-40B4-BE49-F238E27FC236}">
                <a16:creationId xmlns:a16="http://schemas.microsoft.com/office/drawing/2014/main" id="{67CFD190-88BF-5006-5286-ACB04998C1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4945" y="2049678"/>
            <a:ext cx="2607448" cy="2347275"/>
          </a:xfrm>
          <a:prstGeom prst="round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563CA7-CEE7-B385-9452-9B6C512203AA}"/>
              </a:ext>
            </a:extLst>
          </p:cNvPr>
          <p:cNvSpPr txBox="1"/>
          <p:nvPr/>
        </p:nvSpPr>
        <p:spPr>
          <a:xfrm>
            <a:off x="6591334" y="1476447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47221"/>
                </a:solidFill>
                <a:latin typeface="Georgia" panose="02040502050405020303" pitchFamily="18" charset="0"/>
              </a:rPr>
              <a:t>Graduate Program Coordinator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DC0FF-1701-09B0-AA93-80BD3E0AAFC3}"/>
              </a:ext>
            </a:extLst>
          </p:cNvPr>
          <p:cNvSpPr txBox="1"/>
          <p:nvPr/>
        </p:nvSpPr>
        <p:spPr>
          <a:xfrm>
            <a:off x="178526" y="1476448"/>
            <a:ext cx="5960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47221"/>
                </a:solidFill>
                <a:latin typeface="Georgia" panose="02040502050405020303" pitchFamily="18" charset="0"/>
              </a:rPr>
              <a:t>Associate Dean for Graduate Studies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0BF827-5093-3D73-4A65-7001A7525986}"/>
              </a:ext>
            </a:extLst>
          </p:cNvPr>
          <p:cNvSpPr txBox="1"/>
          <p:nvPr/>
        </p:nvSpPr>
        <p:spPr>
          <a:xfrm>
            <a:off x="7802613" y="4620084"/>
            <a:ext cx="27612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ea typeface="+mn-lt"/>
                <a:cs typeface="+mn-lt"/>
              </a:rPr>
              <a:t>Melody Kekez</a:t>
            </a:r>
          </a:p>
          <a:p>
            <a:pPr algn="ctr"/>
            <a:r>
              <a:rPr lang="en-US" b="1">
                <a:solidFill>
                  <a:schemeClr val="accent2"/>
                </a:solidFill>
                <a:ea typeface="+mn-lt"/>
                <a:cs typeface="+mn-lt"/>
              </a:rPr>
              <a:t>mxk2457@miami.edu</a:t>
            </a:r>
            <a:endParaRPr lang="en-US">
              <a:solidFill>
                <a:schemeClr val="accent2"/>
              </a:solidFill>
              <a:ea typeface="+mn-lt"/>
              <a:cs typeface="+mn-lt"/>
            </a:endParaRPr>
          </a:p>
        </p:txBody>
      </p:sp>
      <p:pic>
        <p:nvPicPr>
          <p:cNvPr id="4" name="Picture 3" descr="A person with dark hair wearing a green shirt&#10;&#10;AI-generated content may be incorrect.">
            <a:extLst>
              <a:ext uri="{FF2B5EF4-FFF2-40B4-BE49-F238E27FC236}">
                <a16:creationId xmlns:a16="http://schemas.microsoft.com/office/drawing/2014/main" id="{D611E1D8-6C52-2B59-C7B1-F374BF5C9D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99101" y="2049678"/>
            <a:ext cx="2222021" cy="2347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756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EB15F-A373-A47C-347D-7A5F1C2A9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458287-517E-B7D6-EA6A-03D1C02DA107}"/>
              </a:ext>
            </a:extLst>
          </p:cNvPr>
          <p:cNvSpPr txBox="1"/>
          <p:nvPr/>
        </p:nvSpPr>
        <p:spPr>
          <a:xfrm>
            <a:off x="1490663" y="151746"/>
            <a:ext cx="921067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Department Leadership</a:t>
            </a:r>
            <a:endParaRPr lang="en-US" sz="3200" b="1" i="0" u="none" strike="noStrike" kern="1200" cap="none" spc="0" normalizeH="0" baseline="0" noProof="0">
              <a:ln>
                <a:noFill/>
              </a:ln>
              <a:solidFill>
                <a:srgbClr val="00503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53F40F-4960-187A-D109-8D6EBF9C26B2}"/>
              </a:ext>
            </a:extLst>
          </p:cNvPr>
          <p:cNvSpPr/>
          <p:nvPr/>
        </p:nvSpPr>
        <p:spPr>
          <a:xfrm>
            <a:off x="159860" y="1010315"/>
            <a:ext cx="11901511" cy="4910905"/>
          </a:xfrm>
          <a:prstGeom prst="roundRect">
            <a:avLst>
              <a:gd name="adj" fmla="val 6102"/>
            </a:avLst>
          </a:prstGeom>
          <a:solidFill>
            <a:schemeClr val="bg1"/>
          </a:solidFill>
          <a:ln w="38100">
            <a:solidFill>
              <a:srgbClr val="F472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AD7A83-446A-8C8F-8D1D-0DFE4F798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737382"/>
              </p:ext>
            </p:extLst>
          </p:nvPr>
        </p:nvGraphicFramePr>
        <p:xfrm>
          <a:off x="242047" y="719666"/>
          <a:ext cx="118193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Fabrice Manns">
            <a:extLst>
              <a:ext uri="{FF2B5EF4-FFF2-40B4-BE49-F238E27FC236}">
                <a16:creationId xmlns:a16="http://schemas.microsoft.com/office/drawing/2014/main" id="{956A1130-E06C-1D15-3637-A71ACF29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34" y="2307598"/>
            <a:ext cx="514350" cy="685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ncent K Omachonu">
            <a:extLst>
              <a:ext uri="{FF2B5EF4-FFF2-40B4-BE49-F238E27FC236}">
                <a16:creationId xmlns:a16="http://schemas.microsoft.com/office/drawing/2014/main" id="{335515E0-94A1-93D9-7AB1-ABA2615A2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30" y="2365559"/>
            <a:ext cx="557213" cy="685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ang-Yu Wu">
            <a:extLst>
              <a:ext uri="{FF2B5EF4-FFF2-40B4-BE49-F238E27FC236}">
                <a16:creationId xmlns:a16="http://schemas.microsoft.com/office/drawing/2014/main" id="{E5C7258F-9497-A419-202F-E0A4192C4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4278" y="2335072"/>
            <a:ext cx="404651" cy="51778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ingda Yang">
            <a:extLst>
              <a:ext uri="{FF2B5EF4-FFF2-40B4-BE49-F238E27FC236}">
                <a16:creationId xmlns:a16="http://schemas.microsoft.com/office/drawing/2014/main" id="{4C536067-95D2-D16A-7570-7BD6B57E3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59398" y="2365452"/>
            <a:ext cx="621446" cy="685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miul Amin">
            <a:extLst>
              <a:ext uri="{FF2B5EF4-FFF2-40B4-BE49-F238E27FC236}">
                <a16:creationId xmlns:a16="http://schemas.microsoft.com/office/drawing/2014/main" id="{B949B526-E3A1-2B1A-2E28-EC7523AB9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8433" y="4454050"/>
            <a:ext cx="461794" cy="5029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D81001A-216B-A9B2-A64D-6E6BC3EBD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72989" y="3290695"/>
            <a:ext cx="542009" cy="685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242BAF7-3AC5-8063-3E08-62545CABD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29" y="3296351"/>
            <a:ext cx="557214" cy="685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ECC14C97-FB0B-4EB8-033E-02ADA44D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34" y="3218418"/>
            <a:ext cx="514350" cy="685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0B0119EF-16D7-022A-25D0-00E16B5B2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3859" y="3267216"/>
            <a:ext cx="514350" cy="685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83749736-9284-EF6C-B2B1-B845DC6F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34" y="5025554"/>
            <a:ext cx="514350" cy="685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50914307-006A-BEE2-FD39-910E0613E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542" y="4176945"/>
            <a:ext cx="514350" cy="685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52DCE800-53C6-2DD5-C6F6-AFD24509A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6497" y="3226702"/>
            <a:ext cx="513762" cy="685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6AA488C7-FBAF-FFF4-8FAA-6907B430B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34" y="4133302"/>
            <a:ext cx="514350" cy="685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Xianming Shi">
            <a:extLst>
              <a:ext uri="{FF2B5EF4-FFF2-40B4-BE49-F238E27FC236}">
                <a16:creationId xmlns:a16="http://schemas.microsoft.com/office/drawing/2014/main" id="{59FB2C5B-C838-0E29-8DD2-6DD967760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6497" y="2307598"/>
            <a:ext cx="546956" cy="685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8DC3C0-F643-8F3B-328C-DC0C193BB484}"/>
              </a:ext>
            </a:extLst>
          </p:cNvPr>
          <p:cNvCxnSpPr>
            <a:cxnSpLocks/>
          </p:cNvCxnSpPr>
          <p:nvPr/>
        </p:nvCxnSpPr>
        <p:spPr>
          <a:xfrm>
            <a:off x="2167701" y="1163782"/>
            <a:ext cx="0" cy="4635944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9611A0-AB00-90EE-C8B1-48FA9276A76B}"/>
              </a:ext>
            </a:extLst>
          </p:cNvPr>
          <p:cNvCxnSpPr>
            <a:cxnSpLocks/>
          </p:cNvCxnSpPr>
          <p:nvPr/>
        </p:nvCxnSpPr>
        <p:spPr>
          <a:xfrm>
            <a:off x="4148902" y="1163782"/>
            <a:ext cx="0" cy="4635944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A57314-1438-C3E2-676C-DD836686A7CF}"/>
              </a:ext>
            </a:extLst>
          </p:cNvPr>
          <p:cNvCxnSpPr>
            <a:cxnSpLocks/>
          </p:cNvCxnSpPr>
          <p:nvPr/>
        </p:nvCxnSpPr>
        <p:spPr>
          <a:xfrm>
            <a:off x="6108788" y="1163782"/>
            <a:ext cx="0" cy="4635944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57AE8C-5DD8-656B-D74D-66757D0BB47D}"/>
              </a:ext>
            </a:extLst>
          </p:cNvPr>
          <p:cNvCxnSpPr>
            <a:cxnSpLocks/>
          </p:cNvCxnSpPr>
          <p:nvPr/>
        </p:nvCxnSpPr>
        <p:spPr>
          <a:xfrm>
            <a:off x="8087858" y="1163782"/>
            <a:ext cx="0" cy="4635944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F71D67-BCCE-442F-A7F2-007FE1EB69CB}"/>
              </a:ext>
            </a:extLst>
          </p:cNvPr>
          <p:cNvCxnSpPr>
            <a:cxnSpLocks/>
          </p:cNvCxnSpPr>
          <p:nvPr/>
        </p:nvCxnSpPr>
        <p:spPr>
          <a:xfrm>
            <a:off x="10082911" y="1163782"/>
            <a:ext cx="0" cy="4635944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elena M Solo-Gabriele">
            <a:extLst>
              <a:ext uri="{FF2B5EF4-FFF2-40B4-BE49-F238E27FC236}">
                <a16:creationId xmlns:a16="http://schemas.microsoft.com/office/drawing/2014/main" id="{DF072054-52E3-9BCB-F63C-0CFA909C0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841" y="3059853"/>
            <a:ext cx="402336" cy="536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1" name="Picture 1720" descr="Dibyendu Mukherjee">
            <a:extLst>
              <a:ext uri="{FF2B5EF4-FFF2-40B4-BE49-F238E27FC236}">
                <a16:creationId xmlns:a16="http://schemas.microsoft.com/office/drawing/2014/main" id="{FDB918E3-A2DB-4C44-51AF-6EF31DA48EC7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753" y="3733198"/>
            <a:ext cx="402336" cy="497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Pinhas Ben-Tzvi">
            <a:extLst>
              <a:ext uri="{FF2B5EF4-FFF2-40B4-BE49-F238E27FC236}">
                <a16:creationId xmlns:a16="http://schemas.microsoft.com/office/drawing/2014/main" id="{E03A4F38-0718-8721-2DA9-408129A42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542" y="2367382"/>
            <a:ext cx="622053" cy="674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34E8C-5FA4-3A40-734D-5F223D2C6777}"/>
              </a:ext>
            </a:extLst>
          </p:cNvPr>
          <p:cNvSpPr/>
          <p:nvPr/>
        </p:nvSpPr>
        <p:spPr>
          <a:xfrm>
            <a:off x="4291488" y="5129482"/>
            <a:ext cx="1737360" cy="585216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2585AE-4814-0DEE-7CA1-FCE30A5A3196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63175" y="5165048"/>
            <a:ext cx="468647" cy="502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3B11A7-DA83-D5D9-BD0C-C9765332F6CD}"/>
              </a:ext>
            </a:extLst>
          </p:cNvPr>
          <p:cNvSpPr txBox="1"/>
          <p:nvPr/>
        </p:nvSpPr>
        <p:spPr>
          <a:xfrm>
            <a:off x="4828327" y="5123090"/>
            <a:ext cx="119103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Virender Kumar Sharma, MS CEME</a:t>
            </a:r>
            <a:endParaRPr lang="en-US" sz="12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646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1ACA7-EA60-BA5B-187E-A3C8DE6BF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F06F52-21F9-7B25-F6CF-A0B2251C91D9}"/>
              </a:ext>
            </a:extLst>
          </p:cNvPr>
          <p:cNvSpPr/>
          <p:nvPr/>
        </p:nvSpPr>
        <p:spPr>
          <a:xfrm>
            <a:off x="159860" y="1010316"/>
            <a:ext cx="11901511" cy="4683902"/>
          </a:xfrm>
          <a:prstGeom prst="roundRect">
            <a:avLst>
              <a:gd name="adj" fmla="val 6102"/>
            </a:avLst>
          </a:prstGeom>
          <a:solidFill>
            <a:schemeClr val="bg1"/>
          </a:solidFill>
          <a:ln w="38100">
            <a:solidFill>
              <a:srgbClr val="F472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Rectangle: Rounded Corners 2087">
            <a:extLst>
              <a:ext uri="{FF2B5EF4-FFF2-40B4-BE49-F238E27FC236}">
                <a16:creationId xmlns:a16="http://schemas.microsoft.com/office/drawing/2014/main" id="{CC1D1C5A-550A-2742-B50E-B11013936A1E}"/>
              </a:ext>
            </a:extLst>
          </p:cNvPr>
          <p:cNvSpPr/>
          <p:nvPr/>
        </p:nvSpPr>
        <p:spPr>
          <a:xfrm>
            <a:off x="8269816" y="2812467"/>
            <a:ext cx="1600672" cy="1688669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ctr"/>
            <a:r>
              <a:rPr lang="en-US" sz="1400">
                <a:ea typeface="Calibri"/>
                <a:cs typeface="Calibri"/>
              </a:rPr>
              <a:t>Lizett Bowen</a:t>
            </a:r>
            <a:endParaRPr lang="en-US"/>
          </a:p>
        </p:txBody>
      </p:sp>
      <p:sp>
        <p:nvSpPr>
          <p:cNvPr id="2089" name="Rectangle: Rounded Corners 2088">
            <a:extLst>
              <a:ext uri="{FF2B5EF4-FFF2-40B4-BE49-F238E27FC236}">
                <a16:creationId xmlns:a16="http://schemas.microsoft.com/office/drawing/2014/main" id="{C0F4FC15-7CAE-0F52-EEE3-5282806FFB33}"/>
              </a:ext>
            </a:extLst>
          </p:cNvPr>
          <p:cNvSpPr/>
          <p:nvPr/>
        </p:nvSpPr>
        <p:spPr>
          <a:xfrm>
            <a:off x="10278885" y="2819523"/>
            <a:ext cx="1600672" cy="1688669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ctr"/>
            <a:r>
              <a:rPr lang="en-US" sz="1400" dirty="0">
                <a:ea typeface="Calibri"/>
                <a:cs typeface="Calibri"/>
              </a:rPr>
              <a:t>Diana Espinosa</a:t>
            </a:r>
            <a:endParaRPr lang="en-US" dirty="0"/>
          </a:p>
        </p:txBody>
      </p:sp>
      <p:sp>
        <p:nvSpPr>
          <p:cNvPr id="2074" name="Rectangle: Rounded Corners 2073">
            <a:extLst>
              <a:ext uri="{FF2B5EF4-FFF2-40B4-BE49-F238E27FC236}">
                <a16:creationId xmlns:a16="http://schemas.microsoft.com/office/drawing/2014/main" id="{9C97EC16-642B-FED8-B69D-E273A91EDB89}"/>
              </a:ext>
            </a:extLst>
          </p:cNvPr>
          <p:cNvSpPr/>
          <p:nvPr/>
        </p:nvSpPr>
        <p:spPr>
          <a:xfrm>
            <a:off x="4325760" y="2809998"/>
            <a:ext cx="1600672" cy="1688669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ctr"/>
            <a:r>
              <a:rPr lang="en-US" sz="1400" dirty="0">
                <a:ea typeface="Calibri"/>
                <a:cs typeface="Calibri"/>
              </a:rPr>
              <a:t>Taimy Trujillo</a:t>
            </a:r>
            <a:endParaRPr lang="en-US" dirty="0"/>
          </a:p>
        </p:txBody>
      </p:sp>
      <p:sp>
        <p:nvSpPr>
          <p:cNvPr id="2075" name="Rectangle: Rounded Corners 2074">
            <a:extLst>
              <a:ext uri="{FF2B5EF4-FFF2-40B4-BE49-F238E27FC236}">
                <a16:creationId xmlns:a16="http://schemas.microsoft.com/office/drawing/2014/main" id="{7DF11248-CF5D-83D5-EB4D-AAA5CA4BB387}"/>
              </a:ext>
            </a:extLst>
          </p:cNvPr>
          <p:cNvSpPr/>
          <p:nvPr/>
        </p:nvSpPr>
        <p:spPr>
          <a:xfrm>
            <a:off x="6300610" y="2807528"/>
            <a:ext cx="1600672" cy="1688669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ctr"/>
            <a:r>
              <a:rPr lang="en-US" sz="1400" dirty="0">
                <a:ea typeface="Calibri"/>
                <a:cs typeface="Calibri"/>
              </a:rPr>
              <a:t>Kareen Joseph</a:t>
            </a:r>
            <a:endParaRPr lang="en-US" dirty="0"/>
          </a:p>
        </p:txBody>
      </p:sp>
      <p:sp>
        <p:nvSpPr>
          <p:cNvPr id="2073" name="Rectangle: Rounded Corners 2072">
            <a:extLst>
              <a:ext uri="{FF2B5EF4-FFF2-40B4-BE49-F238E27FC236}">
                <a16:creationId xmlns:a16="http://schemas.microsoft.com/office/drawing/2014/main" id="{3BB382E6-8F0E-B96C-F516-83E20A268E33}"/>
              </a:ext>
            </a:extLst>
          </p:cNvPr>
          <p:cNvSpPr/>
          <p:nvPr/>
        </p:nvSpPr>
        <p:spPr>
          <a:xfrm>
            <a:off x="2351264" y="2790242"/>
            <a:ext cx="1600672" cy="1688669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ctr"/>
            <a:r>
              <a:rPr lang="en-US" sz="1400" dirty="0">
                <a:ea typeface="Calibri"/>
                <a:cs typeface="Calibri"/>
              </a:rPr>
              <a:t>Ony </a:t>
            </a:r>
            <a:r>
              <a:rPr lang="en-US" sz="1400" dirty="0" err="1">
                <a:ea typeface="Calibri"/>
                <a:cs typeface="Calibri"/>
              </a:rPr>
              <a:t>Dunnham</a:t>
            </a:r>
            <a:endParaRPr lang="en-US" dirty="0" err="1"/>
          </a:p>
        </p:txBody>
      </p:sp>
      <p:sp>
        <p:nvSpPr>
          <p:cNvPr id="2072" name="Rectangle: Rounded Corners 2071">
            <a:extLst>
              <a:ext uri="{FF2B5EF4-FFF2-40B4-BE49-F238E27FC236}">
                <a16:creationId xmlns:a16="http://schemas.microsoft.com/office/drawing/2014/main" id="{F92F36E9-E6C1-C601-54DC-69C85864F415}"/>
              </a:ext>
            </a:extLst>
          </p:cNvPr>
          <p:cNvSpPr/>
          <p:nvPr/>
        </p:nvSpPr>
        <p:spPr>
          <a:xfrm>
            <a:off x="370770" y="3878915"/>
            <a:ext cx="1600672" cy="1688669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ctr"/>
            <a:endParaRPr lang="en-US" sz="1400">
              <a:ea typeface="Calibri"/>
              <a:cs typeface="Calibri"/>
            </a:endParaRPr>
          </a:p>
          <a:p>
            <a:pPr algn="ctr"/>
            <a:r>
              <a:rPr lang="en-US" sz="1400" dirty="0">
                <a:ea typeface="Calibri"/>
                <a:cs typeface="Calibri"/>
              </a:rPr>
              <a:t>Elena </a:t>
            </a:r>
            <a:r>
              <a:rPr lang="en-US" sz="1400" dirty="0" err="1">
                <a:ea typeface="Calibri"/>
                <a:cs typeface="Calibri"/>
              </a:rPr>
              <a:t>Louit</a:t>
            </a:r>
            <a:endParaRPr lang="en-US" sz="1400" dirty="0">
              <a:ea typeface="Calibri"/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9727DB-C872-54D2-AAC5-8398C0F854BB}"/>
              </a:ext>
            </a:extLst>
          </p:cNvPr>
          <p:cNvCxnSpPr>
            <a:cxnSpLocks/>
          </p:cNvCxnSpPr>
          <p:nvPr/>
        </p:nvCxnSpPr>
        <p:spPr>
          <a:xfrm>
            <a:off x="2167701" y="1163782"/>
            <a:ext cx="0" cy="4169664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9D4F46-A142-E3A0-AF05-3DE1597BB80C}"/>
              </a:ext>
            </a:extLst>
          </p:cNvPr>
          <p:cNvCxnSpPr>
            <a:cxnSpLocks/>
          </p:cNvCxnSpPr>
          <p:nvPr/>
        </p:nvCxnSpPr>
        <p:spPr>
          <a:xfrm>
            <a:off x="4148902" y="1163782"/>
            <a:ext cx="0" cy="4169664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AFC3E3-9BA8-ADB4-A612-CBCB9EEFA693}"/>
              </a:ext>
            </a:extLst>
          </p:cNvPr>
          <p:cNvCxnSpPr>
            <a:cxnSpLocks/>
          </p:cNvCxnSpPr>
          <p:nvPr/>
        </p:nvCxnSpPr>
        <p:spPr>
          <a:xfrm>
            <a:off x="6108788" y="1163782"/>
            <a:ext cx="0" cy="4169664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FFD376-353E-27FB-F4D1-15A54F70192A}"/>
              </a:ext>
            </a:extLst>
          </p:cNvPr>
          <p:cNvCxnSpPr>
            <a:cxnSpLocks/>
          </p:cNvCxnSpPr>
          <p:nvPr/>
        </p:nvCxnSpPr>
        <p:spPr>
          <a:xfrm>
            <a:off x="8087858" y="1163782"/>
            <a:ext cx="0" cy="4170218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8F95B2-FB3E-384A-5779-ECBFF8C7ACBE}"/>
              </a:ext>
            </a:extLst>
          </p:cNvPr>
          <p:cNvCxnSpPr>
            <a:cxnSpLocks/>
          </p:cNvCxnSpPr>
          <p:nvPr/>
        </p:nvCxnSpPr>
        <p:spPr>
          <a:xfrm>
            <a:off x="10082911" y="1163782"/>
            <a:ext cx="0" cy="4169664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A9FA1E1-7478-AAB9-CC49-6AE406575E71}"/>
              </a:ext>
            </a:extLst>
          </p:cNvPr>
          <p:cNvSpPr txBox="1"/>
          <p:nvPr/>
        </p:nvSpPr>
        <p:spPr>
          <a:xfrm>
            <a:off x="1490663" y="151746"/>
            <a:ext cx="921067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Department Staff</a:t>
            </a:r>
            <a:endParaRPr lang="en-US" sz="3200" b="1" i="0" u="none" strike="noStrike" kern="1200" cap="none" spc="0" normalizeH="0" baseline="0" noProof="0">
              <a:ln>
                <a:noFill/>
              </a:ln>
              <a:solidFill>
                <a:srgbClr val="00503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BDC33C-D48C-2DCA-2CE2-8DC70A308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848" y="2935989"/>
            <a:ext cx="857250" cy="1143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4CC882C-9C13-6CAA-A87B-1987FB75F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728" y="2930557"/>
            <a:ext cx="857250" cy="1143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smiling at camera&#10;&#10;Description automatically generated">
            <a:extLst>
              <a:ext uri="{FF2B5EF4-FFF2-40B4-BE49-F238E27FC236}">
                <a16:creationId xmlns:a16="http://schemas.microsoft.com/office/drawing/2014/main" id="{CC8C7F6C-BCA6-1839-F4C2-3D1FBF53CD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568" y="3989537"/>
            <a:ext cx="1026393" cy="1136722"/>
          </a:xfrm>
          <a:prstGeom prst="round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BF146C1-172A-F394-C67C-19C469E04073}"/>
              </a:ext>
            </a:extLst>
          </p:cNvPr>
          <p:cNvGrpSpPr/>
          <p:nvPr/>
        </p:nvGrpSpPr>
        <p:grpSpPr>
          <a:xfrm>
            <a:off x="375522" y="1960880"/>
            <a:ext cx="1596250" cy="1691644"/>
            <a:chOff x="-4799673" y="2705294"/>
            <a:chExt cx="1737361" cy="169164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EC1A21A-3702-F41C-256C-78DB2D2394AB}"/>
                </a:ext>
              </a:extLst>
            </p:cNvPr>
            <p:cNvSpPr/>
            <p:nvPr/>
          </p:nvSpPr>
          <p:spPr>
            <a:xfrm>
              <a:off x="-4799673" y="2705294"/>
              <a:ext cx="1737361" cy="1691644"/>
            </a:xfrm>
            <a:prstGeom prst="roundRect">
              <a:avLst>
                <a:gd name="adj" fmla="val 10000"/>
              </a:avLst>
            </a:prstGeom>
            <a:solidFill>
              <a:srgbClr val="005030"/>
            </a:solidFill>
            <a:ln>
              <a:solidFill>
                <a:srgbClr val="005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971670B7-CC01-9E4D-C5F6-327E6EEBC27F}"/>
                </a:ext>
              </a:extLst>
            </p:cNvPr>
            <p:cNvSpPr txBox="1"/>
            <p:nvPr/>
          </p:nvSpPr>
          <p:spPr>
            <a:xfrm>
              <a:off x="-4786284" y="2797051"/>
              <a:ext cx="1638267" cy="1592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b" anchorCtr="1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/>
                <a:t>Maria Hoshal</a:t>
              </a:r>
              <a:endParaRPr lang="en-US" sz="1400" kern="1200"/>
            </a:p>
          </p:txBody>
        </p:sp>
      </p:grpSp>
      <p:pic>
        <p:nvPicPr>
          <p:cNvPr id="18" name="Picture 17" descr="A person with long hair and a white shirt&#10;&#10;Description automatically generated">
            <a:extLst>
              <a:ext uri="{FF2B5EF4-FFF2-40B4-BE49-F238E27FC236}">
                <a16:creationId xmlns:a16="http://schemas.microsoft.com/office/drawing/2014/main" id="{8758A0FD-54C3-53EF-E443-5371E6923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43" y="2159878"/>
            <a:ext cx="1136196" cy="1143000"/>
          </a:xfrm>
          <a:prstGeom prst="flowChartAlternateProcess">
            <a:avLst/>
          </a:prstGeom>
        </p:spPr>
      </p:pic>
      <p:pic>
        <p:nvPicPr>
          <p:cNvPr id="20" name="Picture 19" descr="A person wearing glasses and a white top&#10;&#10;Description automatically generated">
            <a:extLst>
              <a:ext uri="{FF2B5EF4-FFF2-40B4-BE49-F238E27FC236}">
                <a16:creationId xmlns:a16="http://schemas.microsoft.com/office/drawing/2014/main" id="{6A79E9E7-AD76-885B-2493-7DE60C10BE4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34" y="2930556"/>
            <a:ext cx="923119" cy="1230825"/>
          </a:xfrm>
          <a:prstGeom prst="flowChartAlternateProcess">
            <a:avLst/>
          </a:prstGeom>
        </p:spPr>
      </p:pic>
      <p:sp>
        <p:nvSpPr>
          <p:cNvPr id="2077" name="TextBox 2076">
            <a:extLst>
              <a:ext uri="{FF2B5EF4-FFF2-40B4-BE49-F238E27FC236}">
                <a16:creationId xmlns:a16="http://schemas.microsoft.com/office/drawing/2014/main" id="{BDD44D95-3082-B8F1-B454-B1BA05B3579A}"/>
              </a:ext>
            </a:extLst>
          </p:cNvPr>
          <p:cNvSpPr txBox="1"/>
          <p:nvPr/>
        </p:nvSpPr>
        <p:spPr>
          <a:xfrm>
            <a:off x="372270" y="1209675"/>
            <a:ext cx="16401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005030"/>
                </a:solidFill>
                <a:latin typeface="Georgia" panose="02040502050405020303" pitchFamily="18" charset="0"/>
              </a:rPr>
              <a:t>Biomedical</a:t>
            </a:r>
          </a:p>
          <a:p>
            <a:pPr algn="ctr"/>
            <a:r>
              <a:rPr lang="en-US" sz="1700" b="1">
                <a:solidFill>
                  <a:srgbClr val="005030"/>
                </a:solidFill>
                <a:latin typeface="Georgia" panose="02040502050405020303" pitchFamily="18" charset="0"/>
              </a:rPr>
              <a:t>Engineering</a:t>
            </a:r>
          </a:p>
        </p:txBody>
      </p:sp>
      <p:sp>
        <p:nvSpPr>
          <p:cNvPr id="2079" name="TextBox 2078">
            <a:extLst>
              <a:ext uri="{FF2B5EF4-FFF2-40B4-BE49-F238E27FC236}">
                <a16:creationId xmlns:a16="http://schemas.microsoft.com/office/drawing/2014/main" id="{55901AEC-FD8F-D575-047C-4ECEDE03445D}"/>
              </a:ext>
            </a:extLst>
          </p:cNvPr>
          <p:cNvSpPr txBox="1"/>
          <p:nvPr/>
        </p:nvSpPr>
        <p:spPr>
          <a:xfrm>
            <a:off x="2299235" y="1209675"/>
            <a:ext cx="17807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005030"/>
                </a:solidFill>
                <a:latin typeface="Georgia" panose="02040502050405020303" pitchFamily="18" charset="0"/>
              </a:rPr>
              <a:t>Civil and Architectural</a:t>
            </a:r>
          </a:p>
          <a:p>
            <a:pPr algn="ctr"/>
            <a:r>
              <a:rPr lang="en-US" sz="1700" b="1">
                <a:solidFill>
                  <a:srgbClr val="005030"/>
                </a:solidFill>
                <a:latin typeface="Georgia" panose="02040502050405020303" pitchFamily="18" charset="0"/>
              </a:rPr>
              <a:t>Engineering</a:t>
            </a:r>
          </a:p>
          <a:p>
            <a:endParaRPr lang="en-US" sz="1700" b="1"/>
          </a:p>
        </p:txBody>
      </p:sp>
      <p:sp>
        <p:nvSpPr>
          <p:cNvPr id="2081" name="TextBox 2080">
            <a:extLst>
              <a:ext uri="{FF2B5EF4-FFF2-40B4-BE49-F238E27FC236}">
                <a16:creationId xmlns:a16="http://schemas.microsoft.com/office/drawing/2014/main" id="{5C36F0E7-FE39-793C-79BC-4A6BE4C60473}"/>
              </a:ext>
            </a:extLst>
          </p:cNvPr>
          <p:cNvSpPr txBox="1"/>
          <p:nvPr/>
        </p:nvSpPr>
        <p:spPr>
          <a:xfrm>
            <a:off x="4078582" y="1209675"/>
            <a:ext cx="20272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005030"/>
                </a:solidFill>
                <a:latin typeface="Georgia" panose="02040502050405020303" pitchFamily="18" charset="0"/>
              </a:rPr>
              <a:t>Chemical, Environmental, and Materials Engineering</a:t>
            </a:r>
          </a:p>
        </p:txBody>
      </p:sp>
      <p:sp>
        <p:nvSpPr>
          <p:cNvPr id="2083" name="TextBox 2082">
            <a:extLst>
              <a:ext uri="{FF2B5EF4-FFF2-40B4-BE49-F238E27FC236}">
                <a16:creationId xmlns:a16="http://schemas.microsoft.com/office/drawing/2014/main" id="{EC21CF28-0D7A-06E1-AE82-3A259CC9084A}"/>
              </a:ext>
            </a:extLst>
          </p:cNvPr>
          <p:cNvSpPr txBox="1"/>
          <p:nvPr/>
        </p:nvSpPr>
        <p:spPr>
          <a:xfrm>
            <a:off x="6233277" y="1209675"/>
            <a:ext cx="17420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005030"/>
                </a:solidFill>
                <a:latin typeface="Georgia" panose="02040502050405020303" pitchFamily="18" charset="0"/>
              </a:rPr>
              <a:t>Electrical and Computer</a:t>
            </a:r>
          </a:p>
          <a:p>
            <a:pPr algn="ctr"/>
            <a:r>
              <a:rPr lang="en-US" sz="1700" b="1">
                <a:solidFill>
                  <a:srgbClr val="005030"/>
                </a:solidFill>
                <a:latin typeface="Georgia" panose="02040502050405020303" pitchFamily="18" charset="0"/>
              </a:rPr>
              <a:t>Engineering</a:t>
            </a:r>
          </a:p>
          <a:p>
            <a:endParaRPr lang="en-US" sz="1700" b="1"/>
          </a:p>
        </p:txBody>
      </p:sp>
      <p:sp>
        <p:nvSpPr>
          <p:cNvPr id="2085" name="TextBox 2084">
            <a:extLst>
              <a:ext uri="{FF2B5EF4-FFF2-40B4-BE49-F238E27FC236}">
                <a16:creationId xmlns:a16="http://schemas.microsoft.com/office/drawing/2014/main" id="{0BD31D80-EA3B-1BA3-9A26-A60804CB0439}"/>
              </a:ext>
            </a:extLst>
          </p:cNvPr>
          <p:cNvSpPr txBox="1"/>
          <p:nvPr/>
        </p:nvSpPr>
        <p:spPr>
          <a:xfrm>
            <a:off x="8246010" y="1209675"/>
            <a:ext cx="15834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005030"/>
                </a:solidFill>
                <a:latin typeface="Georgia" panose="02040502050405020303" pitchFamily="18" charset="0"/>
              </a:rPr>
              <a:t>Industrial and Systems</a:t>
            </a:r>
          </a:p>
          <a:p>
            <a:pPr algn="ctr"/>
            <a:r>
              <a:rPr lang="en-US" sz="1700" b="1">
                <a:solidFill>
                  <a:srgbClr val="005030"/>
                </a:solidFill>
                <a:latin typeface="Georgia" panose="02040502050405020303" pitchFamily="18" charset="0"/>
              </a:rPr>
              <a:t>Engineering</a:t>
            </a:r>
          </a:p>
        </p:txBody>
      </p:sp>
      <p:sp>
        <p:nvSpPr>
          <p:cNvPr id="2087" name="TextBox 2086">
            <a:extLst>
              <a:ext uri="{FF2B5EF4-FFF2-40B4-BE49-F238E27FC236}">
                <a16:creationId xmlns:a16="http://schemas.microsoft.com/office/drawing/2014/main" id="{6D44355D-FEB8-C365-0570-097BFD42ECED}"/>
              </a:ext>
            </a:extLst>
          </p:cNvPr>
          <p:cNvSpPr txBox="1"/>
          <p:nvPr/>
        </p:nvSpPr>
        <p:spPr>
          <a:xfrm>
            <a:off x="10156218" y="1209675"/>
            <a:ext cx="184291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005030"/>
                </a:solidFill>
                <a:latin typeface="Georgia" panose="02040502050405020303" pitchFamily="18" charset="0"/>
              </a:rPr>
              <a:t>Mechanical and Aerospace</a:t>
            </a:r>
          </a:p>
          <a:p>
            <a:pPr algn="ctr"/>
            <a:r>
              <a:rPr lang="en-US" sz="1700" b="1">
                <a:solidFill>
                  <a:srgbClr val="005030"/>
                </a:solidFill>
                <a:latin typeface="Georgia" panose="02040502050405020303" pitchFamily="18" charset="0"/>
              </a:rPr>
              <a:t>Engineering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1C977-10BC-41E0-AFE3-0A33C7C1C9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554" y="2912920"/>
            <a:ext cx="962221" cy="1224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 descr="A person wearing glasses and a black jacket&#10;&#10;AI-generated content may be incorrect.">
            <a:extLst>
              <a:ext uri="{FF2B5EF4-FFF2-40B4-BE49-F238E27FC236}">
                <a16:creationId xmlns:a16="http://schemas.microsoft.com/office/drawing/2014/main" id="{DF822865-775A-286E-0FFB-B6F94136E0C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3774" t="4722" r="22601" b="12222"/>
          <a:stretch>
            <a:fillRect/>
          </a:stretch>
        </p:blipFill>
        <p:spPr>
          <a:xfrm>
            <a:off x="10571954" y="2906195"/>
            <a:ext cx="1039121" cy="1228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261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A7D81E-3FAA-E2CB-6DBB-414529E225FF}"/>
              </a:ext>
            </a:extLst>
          </p:cNvPr>
          <p:cNvSpPr txBox="1"/>
          <p:nvPr/>
        </p:nvSpPr>
        <p:spPr>
          <a:xfrm>
            <a:off x="1490663" y="151746"/>
            <a:ext cx="921067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Murphy Construction Program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10D318-2635-4C7F-02E4-2F3F9BD44AE7}"/>
              </a:ext>
            </a:extLst>
          </p:cNvPr>
          <p:cNvSpPr/>
          <p:nvPr/>
        </p:nvSpPr>
        <p:spPr>
          <a:xfrm>
            <a:off x="7399514" y="1438398"/>
            <a:ext cx="1755894" cy="1688669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ctr"/>
            <a:r>
              <a:rPr lang="en-US" sz="1400" dirty="0">
                <a:ea typeface="Calibri"/>
                <a:cs typeface="Calibri"/>
              </a:rPr>
              <a:t>Marcia Martinez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EC8BA4-B837-F64B-B6FF-851BEA806B61}"/>
              </a:ext>
            </a:extLst>
          </p:cNvPr>
          <p:cNvSpPr/>
          <p:nvPr/>
        </p:nvSpPr>
        <p:spPr>
          <a:xfrm>
            <a:off x="3741227" y="1438398"/>
            <a:ext cx="1755894" cy="1688669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r"/>
            <a:endParaRPr lang="en-US" sz="1400" dirty="0">
              <a:ea typeface="Calibri"/>
              <a:cs typeface="Calibri"/>
            </a:endParaRPr>
          </a:p>
          <a:p>
            <a:pPr algn="ctr"/>
            <a:r>
              <a:rPr lang="en-US" sz="1400" dirty="0">
                <a:ea typeface="Calibri"/>
                <a:cs typeface="Calibri"/>
              </a:rPr>
              <a:t>Esber </a:t>
            </a:r>
            <a:r>
              <a:rPr lang="en-US" sz="1400" dirty="0" err="1">
                <a:ea typeface="Calibri"/>
                <a:cs typeface="Calibri"/>
              </a:rPr>
              <a:t>Andiroglu</a:t>
            </a:r>
            <a:endParaRPr lang="en-US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44231-98B4-58E4-7AA7-E9D34E4F1C80}"/>
              </a:ext>
            </a:extLst>
          </p:cNvPr>
          <p:cNvSpPr txBox="1"/>
          <p:nvPr/>
        </p:nvSpPr>
        <p:spPr>
          <a:xfrm>
            <a:off x="3388449" y="1049973"/>
            <a:ext cx="24614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Program Director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AF2C09-7112-BB96-13B7-E6DB45D7F1BA}"/>
              </a:ext>
            </a:extLst>
          </p:cNvPr>
          <p:cNvSpPr txBox="1"/>
          <p:nvPr/>
        </p:nvSpPr>
        <p:spPr>
          <a:xfrm>
            <a:off x="7043227" y="1049973"/>
            <a:ext cx="24614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Program Coordinator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Esber Andiroglu">
            <a:extLst>
              <a:ext uri="{FF2B5EF4-FFF2-40B4-BE49-F238E27FC236}">
                <a16:creationId xmlns:a16="http://schemas.microsoft.com/office/drawing/2014/main" id="{4B180AF5-009F-9FD0-1301-E9D9E1E021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255" y="1587500"/>
            <a:ext cx="860778" cy="1143001"/>
          </a:xfrm>
          <a:prstGeom prst="flowChartAlternateProcess">
            <a:avLst/>
          </a:prstGeom>
        </p:spPr>
      </p:pic>
      <p:pic>
        <p:nvPicPr>
          <p:cNvPr id="15" name="Picture 14" descr="CIB-W062 Miami - 50th Annual Symposium on Water Supply &amp; Drainage">
            <a:extLst>
              <a:ext uri="{FF2B5EF4-FFF2-40B4-BE49-F238E27FC236}">
                <a16:creationId xmlns:a16="http://schemas.microsoft.com/office/drawing/2014/main" id="{47EC1CAE-CFF8-3B0B-5E61-00299B2D38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122" y="3641967"/>
            <a:ext cx="2743199" cy="2101390"/>
          </a:xfrm>
          <a:prstGeom prst="rect">
            <a:avLst/>
          </a:prstGeom>
        </p:spPr>
      </p:pic>
      <p:pic>
        <p:nvPicPr>
          <p:cNvPr id="16" name="Picture 15" descr="A person wearing a hat&#10;&#10;AI-generated content may be incorrect.">
            <a:extLst>
              <a:ext uri="{FF2B5EF4-FFF2-40B4-BE49-F238E27FC236}">
                <a16:creationId xmlns:a16="http://schemas.microsoft.com/office/drawing/2014/main" id="{869B0D31-1E84-7253-B083-0F45A86C2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808" y="1585912"/>
            <a:ext cx="745773" cy="1146175"/>
          </a:xfrm>
          <a:prstGeom prst="flowChartAlternateProcess">
            <a:avLst/>
          </a:prstGeom>
        </p:spPr>
      </p:pic>
      <p:pic>
        <p:nvPicPr>
          <p:cNvPr id="18" name="Picture 17" descr="University of Miami, College of Engineering">
            <a:extLst>
              <a:ext uri="{FF2B5EF4-FFF2-40B4-BE49-F238E27FC236}">
                <a16:creationId xmlns:a16="http://schemas.microsoft.com/office/drawing/2014/main" id="{1F0D9998-E98E-1636-B7F5-60C3542BD8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8011" y="3604932"/>
            <a:ext cx="2736642" cy="936155"/>
          </a:xfrm>
          <a:prstGeom prst="rect">
            <a:avLst/>
          </a:prstGeom>
        </p:spPr>
      </p:pic>
      <p:pic>
        <p:nvPicPr>
          <p:cNvPr id="22" name="Picture 21" descr="Downloadable Logos">
            <a:extLst>
              <a:ext uri="{FF2B5EF4-FFF2-40B4-BE49-F238E27FC236}">
                <a16:creationId xmlns:a16="http://schemas.microsoft.com/office/drawing/2014/main" id="{88AFEF9D-5517-0DC7-B82B-7289467911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44" b="-724"/>
          <a:stretch>
            <a:fillRect/>
          </a:stretch>
        </p:blipFill>
        <p:spPr>
          <a:xfrm>
            <a:off x="2233789" y="3604932"/>
            <a:ext cx="1960326" cy="1285077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C2E632DF-AF7F-013A-7882-6CA6ED859BC3}"/>
              </a:ext>
            </a:extLst>
          </p:cNvPr>
          <p:cNvSpPr/>
          <p:nvPr/>
        </p:nvSpPr>
        <p:spPr>
          <a:xfrm rot="1500000">
            <a:off x="4262445" y="4427742"/>
            <a:ext cx="811388" cy="303388"/>
          </a:xfrm>
          <a:prstGeom prst="rightArrow">
            <a:avLst/>
          </a:prstGeom>
          <a:solidFill>
            <a:srgbClr val="005030"/>
          </a:solidFill>
          <a:ln>
            <a:solidFill>
              <a:srgbClr val="005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B11BA33-14AF-C09C-C0AC-0832B2576092}"/>
              </a:ext>
            </a:extLst>
          </p:cNvPr>
          <p:cNvSpPr/>
          <p:nvPr/>
        </p:nvSpPr>
        <p:spPr>
          <a:xfrm rot="20100000" flipH="1">
            <a:off x="7409222" y="4406575"/>
            <a:ext cx="811388" cy="303388"/>
          </a:xfrm>
          <a:prstGeom prst="rightArrow">
            <a:avLst/>
          </a:prstGeom>
          <a:solidFill>
            <a:srgbClr val="005030"/>
          </a:solidFill>
          <a:ln>
            <a:solidFill>
              <a:srgbClr val="005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89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80137-BA32-A7AA-3ED4-48E756856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E1BADA-0966-8688-C421-E7284ECC327B}"/>
              </a:ext>
            </a:extLst>
          </p:cNvPr>
          <p:cNvSpPr/>
          <p:nvPr/>
        </p:nvSpPr>
        <p:spPr>
          <a:xfrm>
            <a:off x="145244" y="1466308"/>
            <a:ext cx="11901511" cy="3133682"/>
          </a:xfrm>
          <a:prstGeom prst="roundRect">
            <a:avLst>
              <a:gd name="adj" fmla="val 6102"/>
            </a:avLst>
          </a:prstGeom>
          <a:solidFill>
            <a:schemeClr val="bg1"/>
          </a:solidFill>
          <a:ln w="38100">
            <a:solidFill>
              <a:srgbClr val="F472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81C3D2-5675-A7B8-BBF4-DA6C3EF46F68}"/>
              </a:ext>
            </a:extLst>
          </p:cNvPr>
          <p:cNvCxnSpPr>
            <a:cxnSpLocks/>
          </p:cNvCxnSpPr>
          <p:nvPr/>
        </p:nvCxnSpPr>
        <p:spPr>
          <a:xfrm>
            <a:off x="2167701" y="1807737"/>
            <a:ext cx="0" cy="2560320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F12AEC-779D-0682-F27E-D4A46C1FE53F}"/>
              </a:ext>
            </a:extLst>
          </p:cNvPr>
          <p:cNvCxnSpPr>
            <a:cxnSpLocks/>
          </p:cNvCxnSpPr>
          <p:nvPr/>
        </p:nvCxnSpPr>
        <p:spPr>
          <a:xfrm>
            <a:off x="4148902" y="1807737"/>
            <a:ext cx="0" cy="2560320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BC4558-9246-3AF6-758F-8464B420EB75}"/>
              </a:ext>
            </a:extLst>
          </p:cNvPr>
          <p:cNvCxnSpPr>
            <a:cxnSpLocks/>
          </p:cNvCxnSpPr>
          <p:nvPr/>
        </p:nvCxnSpPr>
        <p:spPr>
          <a:xfrm>
            <a:off x="6108788" y="1807737"/>
            <a:ext cx="0" cy="2560320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C1232F-DD46-EF67-2860-E059117FEB74}"/>
              </a:ext>
            </a:extLst>
          </p:cNvPr>
          <p:cNvCxnSpPr>
            <a:cxnSpLocks/>
          </p:cNvCxnSpPr>
          <p:nvPr/>
        </p:nvCxnSpPr>
        <p:spPr>
          <a:xfrm>
            <a:off x="8087858" y="1807737"/>
            <a:ext cx="0" cy="2560320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F39BA7-A880-5F89-2F65-7F650B36B244}"/>
              </a:ext>
            </a:extLst>
          </p:cNvPr>
          <p:cNvCxnSpPr>
            <a:cxnSpLocks/>
          </p:cNvCxnSpPr>
          <p:nvPr/>
        </p:nvCxnSpPr>
        <p:spPr>
          <a:xfrm>
            <a:off x="10082911" y="1807737"/>
            <a:ext cx="0" cy="2560320"/>
          </a:xfrm>
          <a:prstGeom prst="line">
            <a:avLst/>
          </a:prstGeom>
          <a:ln w="28575">
            <a:solidFill>
              <a:srgbClr val="F472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5841D69-AF54-FBD7-7EFC-F13E97E27A33}"/>
              </a:ext>
            </a:extLst>
          </p:cNvPr>
          <p:cNvSpPr txBox="1"/>
          <p:nvPr/>
        </p:nvSpPr>
        <p:spPr>
          <a:xfrm>
            <a:off x="1490663" y="151746"/>
            <a:ext cx="921067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Ph.D. Advisory Council (PAC)</a:t>
            </a:r>
            <a:endParaRPr lang="en-US" sz="3200" b="1" i="0" u="none" strike="noStrike" kern="1200" cap="none" spc="0" normalizeH="0" baseline="0" noProof="0" dirty="0">
              <a:ln>
                <a:noFill/>
              </a:ln>
              <a:solidFill>
                <a:srgbClr val="00503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27BFD2-39BC-8B13-71CA-20FD74D07B09}"/>
              </a:ext>
            </a:extLst>
          </p:cNvPr>
          <p:cNvSpPr/>
          <p:nvPr/>
        </p:nvSpPr>
        <p:spPr>
          <a:xfrm>
            <a:off x="263415" y="3068363"/>
            <a:ext cx="1737360" cy="914400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/>
              <a:t>Leonor </a:t>
            </a:r>
          </a:p>
          <a:p>
            <a:pPr algn="r"/>
            <a:r>
              <a:rPr lang="en-US" sz="1400"/>
              <a:t>Teles</a:t>
            </a:r>
          </a:p>
        </p:txBody>
      </p:sp>
      <p:pic>
        <p:nvPicPr>
          <p:cNvPr id="3080" name="Picture 8" descr="Leonor G Nicolau Ferreira Teles profile picture">
            <a:extLst>
              <a:ext uri="{FF2B5EF4-FFF2-40B4-BE49-F238E27FC236}">
                <a16:creationId xmlns:a16="http://schemas.microsoft.com/office/drawing/2014/main" id="{7FE97E67-38F6-58F3-2D38-86F295280C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20" y="3141171"/>
            <a:ext cx="738446" cy="7384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65C539-5698-FFF6-B83F-29CD4C3668D9}"/>
              </a:ext>
            </a:extLst>
          </p:cNvPr>
          <p:cNvSpPr/>
          <p:nvPr/>
        </p:nvSpPr>
        <p:spPr>
          <a:xfrm>
            <a:off x="2257772" y="3068363"/>
            <a:ext cx="1737360" cy="914400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/>
              <a:t>Kingshuk</a:t>
            </a:r>
          </a:p>
          <a:p>
            <a:pPr algn="r"/>
            <a:r>
              <a:rPr lang="en-US" sz="1400" dirty="0"/>
              <a:t>   Mukherjee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3A222-8189-9602-215F-E11ED1693683}"/>
              </a:ext>
            </a:extLst>
          </p:cNvPr>
          <p:cNvSpPr txBox="1"/>
          <p:nvPr/>
        </p:nvSpPr>
        <p:spPr>
          <a:xfrm>
            <a:off x="371873" y="1772232"/>
            <a:ext cx="16401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5030"/>
                </a:solidFill>
                <a:latin typeface="Georgia" panose="02040502050405020303" pitchFamily="18" charset="0"/>
              </a:rPr>
              <a:t>Biomedical</a:t>
            </a:r>
          </a:p>
          <a:p>
            <a:pPr algn="ctr"/>
            <a:r>
              <a:rPr lang="en-US" sz="1700" b="1" dirty="0">
                <a:solidFill>
                  <a:srgbClr val="005030"/>
                </a:solidFill>
                <a:latin typeface="Georgia" panose="02040502050405020303" pitchFamily="18" charset="0"/>
              </a:rPr>
              <a:t>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DCC79-B6B8-37C9-4383-9F52A5AC0F43}"/>
              </a:ext>
            </a:extLst>
          </p:cNvPr>
          <p:cNvSpPr txBox="1"/>
          <p:nvPr/>
        </p:nvSpPr>
        <p:spPr>
          <a:xfrm>
            <a:off x="2266629" y="1772232"/>
            <a:ext cx="17807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5030"/>
                </a:solidFill>
                <a:latin typeface="Georgia" panose="02040502050405020303" pitchFamily="18" charset="0"/>
              </a:rPr>
              <a:t>Civil and Architectural</a:t>
            </a:r>
          </a:p>
          <a:p>
            <a:pPr algn="ctr"/>
            <a:r>
              <a:rPr lang="en-US" sz="1700" b="1" dirty="0">
                <a:solidFill>
                  <a:srgbClr val="005030"/>
                </a:solidFill>
                <a:latin typeface="Georgia" panose="02040502050405020303" pitchFamily="18" charset="0"/>
              </a:rPr>
              <a:t>Engineering</a:t>
            </a:r>
          </a:p>
          <a:p>
            <a:endParaRPr lang="en-US" sz="17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0E36A1-F537-6241-3225-A22A83ED230D}"/>
              </a:ext>
            </a:extLst>
          </p:cNvPr>
          <p:cNvSpPr txBox="1"/>
          <p:nvPr/>
        </p:nvSpPr>
        <p:spPr>
          <a:xfrm>
            <a:off x="4126207" y="1772232"/>
            <a:ext cx="20272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5030"/>
                </a:solidFill>
                <a:latin typeface="Georgia" panose="02040502050405020303" pitchFamily="18" charset="0"/>
              </a:rPr>
              <a:t>Chemical, Environmental, and Materials Engineering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0E508A5-5B75-68E3-EE91-71F9646C63B8}"/>
              </a:ext>
            </a:extLst>
          </p:cNvPr>
          <p:cNvSpPr/>
          <p:nvPr/>
        </p:nvSpPr>
        <p:spPr>
          <a:xfrm>
            <a:off x="4252129" y="3068363"/>
            <a:ext cx="1737360" cy="914400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/>
          </a:p>
          <a:p>
            <a:pPr algn="r"/>
            <a:r>
              <a:rPr lang="en-US" sz="1400" dirty="0"/>
              <a:t>Amanda</a:t>
            </a:r>
          </a:p>
          <a:p>
            <a:pPr algn="r"/>
            <a:r>
              <a:rPr lang="en-US" sz="1400" dirty="0"/>
              <a:t>Knopps </a:t>
            </a:r>
          </a:p>
          <a:p>
            <a:pPr algn="r"/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BA9F79-8E38-5025-E2EF-BF0C7715D944}"/>
              </a:ext>
            </a:extLst>
          </p:cNvPr>
          <p:cNvSpPr txBox="1"/>
          <p:nvPr/>
        </p:nvSpPr>
        <p:spPr>
          <a:xfrm>
            <a:off x="6227283" y="1772232"/>
            <a:ext cx="17420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5030"/>
                </a:solidFill>
                <a:latin typeface="Georgia" panose="02040502050405020303" pitchFamily="18" charset="0"/>
              </a:rPr>
              <a:t>Electrical and Computer</a:t>
            </a:r>
          </a:p>
          <a:p>
            <a:pPr algn="ctr"/>
            <a:r>
              <a:rPr lang="en-US" sz="1700" b="1" dirty="0">
                <a:solidFill>
                  <a:srgbClr val="005030"/>
                </a:solidFill>
                <a:latin typeface="Georgia" panose="02040502050405020303" pitchFamily="18" charset="0"/>
              </a:rPr>
              <a:t>Engineering</a:t>
            </a:r>
          </a:p>
          <a:p>
            <a:endParaRPr lang="en-US" sz="1700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F0C1211-62E9-6482-8440-4C3691CD08AE}"/>
              </a:ext>
            </a:extLst>
          </p:cNvPr>
          <p:cNvSpPr/>
          <p:nvPr/>
        </p:nvSpPr>
        <p:spPr>
          <a:xfrm>
            <a:off x="6246486" y="3068363"/>
            <a:ext cx="1737360" cy="914400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/>
          </a:p>
          <a:p>
            <a:pPr algn="r"/>
            <a:r>
              <a:rPr lang="en-US" sz="1400" dirty="0"/>
              <a:t>Xiaoren</a:t>
            </a:r>
          </a:p>
          <a:p>
            <a:pPr algn="r"/>
            <a:r>
              <a:rPr lang="en-US" sz="1400" dirty="0"/>
              <a:t>Xu </a:t>
            </a:r>
          </a:p>
          <a:p>
            <a:pPr algn="r"/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E294C9-D759-34C4-F79B-AD32E8824328}"/>
              </a:ext>
            </a:extLst>
          </p:cNvPr>
          <p:cNvSpPr txBox="1"/>
          <p:nvPr/>
        </p:nvSpPr>
        <p:spPr>
          <a:xfrm>
            <a:off x="8293635" y="1772232"/>
            <a:ext cx="15834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5030"/>
                </a:solidFill>
                <a:latin typeface="Georgia" panose="02040502050405020303" pitchFamily="18" charset="0"/>
              </a:rPr>
              <a:t>Industrial and Systems</a:t>
            </a:r>
          </a:p>
          <a:p>
            <a:pPr algn="ctr"/>
            <a:r>
              <a:rPr lang="en-US" sz="1700" b="1" dirty="0">
                <a:solidFill>
                  <a:srgbClr val="005030"/>
                </a:solidFill>
                <a:latin typeface="Georgia" panose="02040502050405020303" pitchFamily="18" charset="0"/>
              </a:rPr>
              <a:t>Engineering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76C51B-15A2-82A2-1998-423EB9921951}"/>
              </a:ext>
            </a:extLst>
          </p:cNvPr>
          <p:cNvSpPr/>
          <p:nvPr/>
        </p:nvSpPr>
        <p:spPr>
          <a:xfrm>
            <a:off x="8240843" y="3068363"/>
            <a:ext cx="1737360" cy="914400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 sz="1400" dirty="0"/>
          </a:p>
          <a:p>
            <a:pPr algn="r"/>
            <a:r>
              <a:rPr lang="en-US" sz="1400" dirty="0"/>
              <a:t>  Jasmine</a:t>
            </a:r>
          </a:p>
          <a:p>
            <a:pPr algn="r"/>
            <a:r>
              <a:rPr lang="en-US" sz="1400" dirty="0">
                <a:ea typeface="Calibri"/>
                <a:cs typeface="Calibri"/>
              </a:rPr>
              <a:t>Pattany</a:t>
            </a:r>
          </a:p>
          <a:p>
            <a:pPr algn="r"/>
            <a:endParaRPr lang="en-US" sz="1400" dirty="0">
              <a:ea typeface="Calibri"/>
              <a:cs typeface="Calibri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F6394EA-71F4-15F6-B5D0-D7CCBF2A301F}"/>
              </a:ext>
            </a:extLst>
          </p:cNvPr>
          <p:cNvSpPr/>
          <p:nvPr/>
        </p:nvSpPr>
        <p:spPr>
          <a:xfrm>
            <a:off x="10235200" y="3068363"/>
            <a:ext cx="1737360" cy="914400"/>
          </a:xfrm>
          <a:prstGeom prst="roundRect">
            <a:avLst/>
          </a:prstGeom>
          <a:solidFill>
            <a:srgbClr val="005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/>
          </a:p>
          <a:p>
            <a:pPr algn="r"/>
            <a:r>
              <a:rPr lang="en-US" sz="1400" dirty="0"/>
              <a:t>Yusif</a:t>
            </a:r>
          </a:p>
          <a:p>
            <a:pPr algn="r"/>
            <a:r>
              <a:rPr lang="en-US" sz="1400" dirty="0"/>
              <a:t>Gurbanli</a:t>
            </a:r>
          </a:p>
          <a:p>
            <a:pPr algn="r"/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7915D0-7309-F7C6-2FBE-42D4323C41CF}"/>
              </a:ext>
            </a:extLst>
          </p:cNvPr>
          <p:cNvSpPr txBox="1"/>
          <p:nvPr/>
        </p:nvSpPr>
        <p:spPr>
          <a:xfrm>
            <a:off x="10143377" y="1772232"/>
            <a:ext cx="184291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5030"/>
                </a:solidFill>
                <a:latin typeface="Georgia" panose="02040502050405020303" pitchFamily="18" charset="0"/>
              </a:rPr>
              <a:t>Mechanical and Aerospace</a:t>
            </a:r>
          </a:p>
          <a:p>
            <a:pPr algn="ctr"/>
            <a:r>
              <a:rPr lang="en-US" sz="1700" b="1" dirty="0">
                <a:solidFill>
                  <a:srgbClr val="005030"/>
                </a:solidFill>
                <a:latin typeface="Georgia" panose="02040502050405020303" pitchFamily="18" charset="0"/>
              </a:rPr>
              <a:t>Engineering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352FF9A-5D28-C627-F259-9EC6560984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441" y="3141171"/>
            <a:ext cx="740664" cy="740664"/>
          </a:xfrm>
          <a:prstGeom prst="round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4D5A665-57AB-BFA6-CE43-434C7E9144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162" y="3141171"/>
            <a:ext cx="740664" cy="740664"/>
          </a:xfrm>
          <a:prstGeom prst="round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1108AC-A5FA-A161-3C12-BE777A18EA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738" y="3141171"/>
            <a:ext cx="740664" cy="740664"/>
          </a:xfrm>
          <a:prstGeom prst="round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303F174-C4A8-EAB6-7014-D404BD4443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682" y="3141171"/>
            <a:ext cx="740664" cy="740664"/>
          </a:xfrm>
          <a:prstGeom prst="round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FA67BD1-4A6D-5F2B-5716-F475CA162F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1578" y="3129934"/>
            <a:ext cx="735585" cy="7406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09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48A85C-E487-1E62-C969-B4FC7CF8E7CD}"/>
              </a:ext>
            </a:extLst>
          </p:cNvPr>
          <p:cNvSpPr txBox="1"/>
          <p:nvPr/>
        </p:nvSpPr>
        <p:spPr>
          <a:xfrm>
            <a:off x="3943007" y="411480"/>
            <a:ext cx="4305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005030"/>
                </a:solidFill>
                <a:latin typeface="Georgia" panose="02040502050405020303" pitchFamily="18" charset="0"/>
              </a:rPr>
              <a:t>Who do you contact?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27A495-8047-F25F-ADA2-21F0CF9B5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0702"/>
              </p:ext>
            </p:extLst>
          </p:nvPr>
        </p:nvGraphicFramePr>
        <p:xfrm>
          <a:off x="1066800" y="1320800"/>
          <a:ext cx="100584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98596613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0727822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80365613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763386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Research Mentor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Graduate Program Director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Office Staff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latin typeface="Georgia" panose="02040502050405020303" pitchFamily="18" charset="0"/>
                        </a:rPr>
                        <a:t>CoE</a:t>
                      </a:r>
                      <a:r>
                        <a:rPr lang="en-US" sz="1600">
                          <a:latin typeface="Georgia" panose="02040502050405020303" pitchFamily="18" charset="0"/>
                        </a:rPr>
                        <a:t> Graduate Program Coordinator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83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Suggested coursework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Course registration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Salary*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Submission of official documents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79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Requested time off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Degree requirements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Health insurance*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Visa renewal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64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Research questions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TA assignment*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Tuition waivers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Events to be advertised to all graduate students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030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Georgia" panose="02040502050405020303" pitchFamily="18" charset="0"/>
                        </a:rPr>
                        <a:t>Conflict with students in lab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Qualifying exam*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Reimbursements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084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Graduate School required documents*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31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Conflict with mentor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069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Georgia" panose="02040502050405020303" pitchFamily="18" charset="0"/>
                        </a:rPr>
                        <a:t>Concern about professor and/or grade in course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0587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EA7F2B-E3CB-7916-74B0-65F939005280}"/>
              </a:ext>
            </a:extLst>
          </p:cNvPr>
          <p:cNvSpPr txBox="1"/>
          <p:nvPr/>
        </p:nvSpPr>
        <p:spPr>
          <a:xfrm>
            <a:off x="4374215" y="5689600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eorgia" panose="02040502050405020303" pitchFamily="18" charset="0"/>
              </a:rPr>
              <a:t>* Relevant to PhD students only</a:t>
            </a:r>
          </a:p>
        </p:txBody>
      </p:sp>
    </p:spTree>
    <p:extLst>
      <p:ext uri="{BB962C8B-B14F-4D97-AF65-F5344CB8AC3E}">
        <p14:creationId xmlns:p14="http://schemas.microsoft.com/office/powerpoint/2010/main" val="242614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3526D-31F6-5B83-4AD0-92C83E2C87C7}"/>
              </a:ext>
            </a:extLst>
          </p:cNvPr>
          <p:cNvSpPr txBox="1"/>
          <p:nvPr/>
        </p:nvSpPr>
        <p:spPr>
          <a:xfrm>
            <a:off x="1491072" y="411480"/>
            <a:ext cx="921067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Getting Started</a:t>
            </a:r>
            <a:endParaRPr lang="en-US" sz="3200" b="1" i="0" u="none" strike="noStrike" kern="1200" cap="none" spc="0" normalizeH="0" baseline="0" noProof="0">
              <a:ln>
                <a:noFill/>
              </a:ln>
              <a:solidFill>
                <a:srgbClr val="00503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7A09ED-E80D-4651-FEF5-324B5BF46FBA}"/>
              </a:ext>
            </a:extLst>
          </p:cNvPr>
          <p:cNvSpPr txBox="1"/>
          <p:nvPr/>
        </p:nvSpPr>
        <p:spPr>
          <a:xfrm>
            <a:off x="593422" y="1110836"/>
            <a:ext cx="11166338" cy="46529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See the CoE checklist</a:t>
            </a:r>
            <a:endParaRPr lang="en-US" sz="2000">
              <a:latin typeface="Georgia" panose="02040502050405020303" pitchFamily="18" charset="0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Attend departmental orientation (right after this meeting)</a:t>
            </a:r>
            <a:endParaRPr lang="en-US" sz="2000">
              <a:latin typeface="Georgia" panose="02040502050405020303" pitchFamily="18" charset="0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Register for courses (see Graduate Program Director)</a:t>
            </a:r>
            <a:endParaRPr lang="en-US" sz="2000">
              <a:latin typeface="Georgia" panose="02040502050405020303" pitchFamily="18" charset="0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Check-in with your research advisor</a:t>
            </a:r>
            <a:endParaRPr lang="en-US" sz="2000">
              <a:latin typeface="Georgia" panose="02040502050405020303" pitchFamily="18" charset="0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Find your way around campus</a:t>
            </a:r>
            <a:endParaRPr lang="en-US" sz="2000">
              <a:latin typeface="Georgia" panose="02040502050405020303" pitchFamily="18" charset="0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Get your parking pass and/or Metrorail pass</a:t>
            </a:r>
            <a:endParaRPr lang="en-US" sz="2000">
              <a:latin typeface="Georgia" panose="02040502050405020303" pitchFamily="18" charset="0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Attend tomorrow’s International Student and Graduate School orientations</a:t>
            </a:r>
            <a:endParaRPr lang="en-US" sz="2000">
              <a:latin typeface="Georgia" panose="02040502050405020303" pitchFamily="18" charset="0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Apply for a social security number and insurance (if employed by Department)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Talk to fellow students – don’t miss our reception right after the departmental orientation!</a:t>
            </a:r>
            <a:endParaRPr lang="en-US" sz="2000">
              <a:latin typeface="Georgia" panose="02040502050405020303" pitchFamily="18" charset="0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Complete the required Responsible Conduct of Research training</a:t>
            </a:r>
            <a:endParaRPr lang="en-US" sz="2000">
              <a:latin typeface="Georgia" panose="02040502050405020303" pitchFamily="18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10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9262A-15CF-877E-8BE8-20641D81F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ED8146-7140-58E6-0D3A-4B59914E0E1C}"/>
              </a:ext>
            </a:extLst>
          </p:cNvPr>
          <p:cNvSpPr txBox="1"/>
          <p:nvPr/>
        </p:nvSpPr>
        <p:spPr>
          <a:xfrm>
            <a:off x="1490663" y="411480"/>
            <a:ext cx="921067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Responsible Conduct of Research Training</a:t>
            </a:r>
            <a:endParaRPr lang="en-US" sz="3200" b="1" i="0" u="none" strike="noStrike" kern="1200" cap="none" spc="0" normalizeH="0" baseline="0" noProof="0">
              <a:ln>
                <a:noFill/>
              </a:ln>
              <a:solidFill>
                <a:srgbClr val="00503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E9685-642B-C446-1852-487C9FD5049D}"/>
              </a:ext>
            </a:extLst>
          </p:cNvPr>
          <p:cNvSpPr txBox="1"/>
          <p:nvPr/>
        </p:nvSpPr>
        <p:spPr>
          <a:xfrm>
            <a:off x="710708" y="1463041"/>
            <a:ext cx="107705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Georgia" panose="02040502050405020303" pitchFamily="18" charset="0"/>
              </a:rPr>
              <a:t>Responsible conduct of research is an important part of the foundation of the research enterprise at the University of Miami. UM has an obligation to maintain and promote a culture of research integrity and train researchers to conduct research responsibly.</a:t>
            </a:r>
          </a:p>
          <a:p>
            <a:pPr algn="ctr"/>
            <a:endParaRPr lang="en-US" sz="2000">
              <a:latin typeface="Georgia" panose="02040502050405020303" pitchFamily="18" charset="0"/>
            </a:endParaRPr>
          </a:p>
          <a:p>
            <a:pPr algn="ctr"/>
            <a:endParaRPr lang="en-US" sz="2000">
              <a:latin typeface="Georgia" panose="02040502050405020303" pitchFamily="18" charset="0"/>
            </a:endParaRPr>
          </a:p>
          <a:p>
            <a:pPr algn="ctr"/>
            <a:r>
              <a:rPr lang="en-US" sz="2000">
                <a:latin typeface="Georgia" panose="02040502050405020303" pitchFamily="18" charset="0"/>
              </a:rPr>
              <a:t>All students must complete the mandatory training via Elevate:</a:t>
            </a:r>
          </a:p>
          <a:p>
            <a:pPr algn="ctr"/>
            <a:r>
              <a:rPr lang="en-US" sz="2000">
                <a:latin typeface="Georgia" panose="02040502050405020303" pitchFamily="18" charset="0"/>
                <a:hlinkClick r:id="rId2"/>
              </a:rPr>
              <a:t>https://elevate.miami.edu/redeem/rcr</a:t>
            </a:r>
            <a:r>
              <a:rPr lang="en-US" sz="200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4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0B8A14-F9D4-B964-C2FB-FE740B97E279}"/>
              </a:ext>
            </a:extLst>
          </p:cNvPr>
          <p:cNvSpPr txBox="1"/>
          <p:nvPr/>
        </p:nvSpPr>
        <p:spPr>
          <a:xfrm>
            <a:off x="2960915" y="558940"/>
            <a:ext cx="627017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5030"/>
                </a:solidFill>
                <a:latin typeface="Georgia"/>
              </a:rPr>
              <a:t>Jan Macko</a:t>
            </a:r>
            <a:endParaRPr lang="en-US" sz="2800" b="1">
              <a:solidFill>
                <a:srgbClr val="005030"/>
              </a:solidFill>
              <a:latin typeface="Georgia"/>
              <a:cs typeface="Calibri"/>
            </a:endParaRPr>
          </a:p>
        </p:txBody>
      </p:sp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22E52001-322E-DDF8-6B28-FD5F449F7A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96" y="1756094"/>
            <a:ext cx="3196481" cy="2829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B73860-2384-CEEA-E22D-238CD64E16F1}"/>
              </a:ext>
            </a:extLst>
          </p:cNvPr>
          <p:cNvSpPr txBox="1"/>
          <p:nvPr/>
        </p:nvSpPr>
        <p:spPr>
          <a:xfrm>
            <a:off x="4452276" y="2570926"/>
            <a:ext cx="38139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5030"/>
                </a:solidFill>
                <a:latin typeface="Georgia"/>
              </a:rPr>
              <a:t>Director of Admissions College of Engineering</a:t>
            </a:r>
          </a:p>
          <a:p>
            <a:pPr algn="ctr"/>
            <a:endParaRPr lang="en-US" sz="2400" b="1">
              <a:solidFill>
                <a:srgbClr val="005030"/>
              </a:solidFill>
              <a:latin typeface="Georgi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D7031A-0532-F415-80F5-87555B9060BA}"/>
              </a:ext>
            </a:extLst>
          </p:cNvPr>
          <p:cNvSpPr txBox="1"/>
          <p:nvPr/>
        </p:nvSpPr>
        <p:spPr>
          <a:xfrm>
            <a:off x="1436628" y="4755366"/>
            <a:ext cx="2368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47221"/>
                </a:solidFill>
                <a:latin typeface="Georgia" panose="02040502050405020303" pitchFamily="18" charset="0"/>
              </a:rPr>
              <a:t>jmacko@miami.edu</a:t>
            </a:r>
          </a:p>
        </p:txBody>
      </p:sp>
    </p:spTree>
    <p:extLst>
      <p:ext uri="{BB962C8B-B14F-4D97-AF65-F5344CB8AC3E}">
        <p14:creationId xmlns:p14="http://schemas.microsoft.com/office/powerpoint/2010/main" val="1179419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02ACF9-9451-EF78-6A90-684FD0421927}"/>
              </a:ext>
            </a:extLst>
          </p:cNvPr>
          <p:cNvSpPr txBox="1"/>
          <p:nvPr/>
        </p:nvSpPr>
        <p:spPr>
          <a:xfrm>
            <a:off x="1569201" y="409178"/>
            <a:ext cx="921067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WhatsApp Community</a:t>
            </a:r>
            <a:endParaRPr lang="en-US" sz="3200" b="1" i="0" u="none" strike="noStrike" kern="1200" cap="none" spc="0" normalizeH="0" baseline="0" noProof="0">
              <a:ln>
                <a:noFill/>
              </a:ln>
              <a:solidFill>
                <a:srgbClr val="00503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95368-AA4B-3098-AAC3-F662FC49D372}"/>
              </a:ext>
            </a:extLst>
          </p:cNvPr>
          <p:cNvSpPr txBox="1"/>
          <p:nvPr/>
        </p:nvSpPr>
        <p:spPr>
          <a:xfrm>
            <a:off x="439663" y="1414013"/>
            <a:ext cx="7626359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</a:rPr>
              <a:t>Important announcements and events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</a:rPr>
              <a:t>Student Run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</a:rPr>
              <a:t>Various groups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en-US" sz="2000">
                <a:latin typeface="Georgia" panose="02040502050405020303" pitchFamily="18" charset="0"/>
              </a:rPr>
              <a:t>PhD Departmental Groups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en-US" sz="2000">
                <a:latin typeface="Georgia" panose="02040502050405020303" pitchFamily="18" charset="0"/>
              </a:rPr>
              <a:t>Housing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en-US" sz="2000">
                <a:latin typeface="Georgia" panose="02040502050405020303" pitchFamily="18" charset="0"/>
              </a:rPr>
              <a:t>Academic events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en-US" sz="2000">
                <a:latin typeface="Georgia" panose="02040502050405020303" pitchFamily="18" charset="0"/>
              </a:rPr>
              <a:t>Social events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en-US" sz="2000">
                <a:latin typeface="Georgia" panose="02040502050405020303" pitchFamily="18" charset="0"/>
              </a:rPr>
              <a:t>International students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en-US" sz="2000">
                <a:latin typeface="Georgia" panose="02040502050405020303" pitchFamily="18" charset="0"/>
              </a:rPr>
              <a:t>Create your own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</a:rPr>
              <a:t>Open to all COE Grad Students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BA1AF0-3FF8-283D-B6E3-A159A8C680EB}"/>
              </a:ext>
            </a:extLst>
          </p:cNvPr>
          <p:cNvGrpSpPr>
            <a:grpSpLocks noChangeAspect="1"/>
          </p:cNvGrpSpPr>
          <p:nvPr/>
        </p:nvGrpSpPr>
        <p:grpSpPr>
          <a:xfrm>
            <a:off x="7449318" y="915036"/>
            <a:ext cx="4388798" cy="5486400"/>
            <a:chOff x="7449318" y="1057276"/>
            <a:chExt cx="4640239" cy="580072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4D0C06F-1D91-0220-6DBE-13D313B324AE}"/>
                </a:ext>
              </a:extLst>
            </p:cNvPr>
            <p:cNvSpPr/>
            <p:nvPr/>
          </p:nvSpPr>
          <p:spPr>
            <a:xfrm>
              <a:off x="7449318" y="1518077"/>
              <a:ext cx="4640239" cy="5339923"/>
            </a:xfrm>
            <a:prstGeom prst="roundRect">
              <a:avLst>
                <a:gd name="adj" fmla="val 2923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D09BC34-6403-1CED-C15A-E53C60A5EEC0}"/>
                </a:ext>
              </a:extLst>
            </p:cNvPr>
            <p:cNvSpPr/>
            <p:nvPr/>
          </p:nvSpPr>
          <p:spPr>
            <a:xfrm>
              <a:off x="8814668" y="1057276"/>
              <a:ext cx="1719480" cy="17194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87239A-BA1E-9585-F98B-3F71367F5E61}"/>
                </a:ext>
              </a:extLst>
            </p:cNvPr>
            <p:cNvSpPr/>
            <p:nvPr/>
          </p:nvSpPr>
          <p:spPr>
            <a:xfrm>
              <a:off x="7706497" y="1770895"/>
              <a:ext cx="4125883" cy="4834286"/>
            </a:xfrm>
            <a:prstGeom prst="roundRect">
              <a:avLst>
                <a:gd name="adj" fmla="val 292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E439883-B2B5-80E6-E01E-43CACE9F65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96238" y="3289110"/>
              <a:ext cx="2946400" cy="293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3C3C138-9D4F-6835-FD8D-BE4EACDD2267}"/>
                </a:ext>
              </a:extLst>
            </p:cNvPr>
            <p:cNvGrpSpPr/>
            <p:nvPr/>
          </p:nvGrpSpPr>
          <p:grpSpPr>
            <a:xfrm>
              <a:off x="9064808" y="1128877"/>
              <a:ext cx="1219200" cy="1576278"/>
              <a:chOff x="8847016" y="526487"/>
              <a:chExt cx="1219200" cy="157627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2A13707-051B-7971-5F87-4CE370BD964C}"/>
                  </a:ext>
                </a:extLst>
              </p:cNvPr>
              <p:cNvSpPr/>
              <p:nvPr/>
            </p:nvSpPr>
            <p:spPr>
              <a:xfrm>
                <a:off x="8847016" y="705026"/>
                <a:ext cx="1219200" cy="1219200"/>
              </a:xfrm>
              <a:prstGeom prst="ellipse">
                <a:avLst/>
              </a:prstGeom>
              <a:solidFill>
                <a:srgbClr val="97D9D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4" descr="📚 Books Emoji">
                <a:extLst>
                  <a:ext uri="{FF2B5EF4-FFF2-40B4-BE49-F238E27FC236}">
                    <a16:creationId xmlns:a16="http://schemas.microsoft.com/office/drawing/2014/main" id="{4C7EE9A0-AECD-49EB-13A9-DF44F2F3B0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1190" y="526487"/>
                <a:ext cx="1050852" cy="1576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D347BE2B-C3B9-407D-CB1E-CCC7B2F1B3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01208" y="2613534"/>
              <a:ext cx="2946400" cy="723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0552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05220-A7C3-D938-6E05-1A49A7865F3E}"/>
              </a:ext>
            </a:extLst>
          </p:cNvPr>
          <p:cNvSpPr txBox="1"/>
          <p:nvPr/>
        </p:nvSpPr>
        <p:spPr>
          <a:xfrm>
            <a:off x="1490663" y="411480"/>
            <a:ext cx="921067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Important Dates</a:t>
            </a:r>
            <a:endParaRPr lang="en-US" sz="3200" b="1" i="0" u="none" strike="noStrike" kern="1200" cap="none" spc="0" normalizeH="0" baseline="0" noProof="0">
              <a:ln>
                <a:noFill/>
              </a:ln>
              <a:solidFill>
                <a:srgbClr val="00503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26695-17BB-C07F-F3AA-462729BD0802}"/>
              </a:ext>
            </a:extLst>
          </p:cNvPr>
          <p:cNvSpPr txBox="1"/>
          <p:nvPr/>
        </p:nvSpPr>
        <p:spPr>
          <a:xfrm>
            <a:off x="4725273" y="5034316"/>
            <a:ext cx="2741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u="sng">
                <a:solidFill>
                  <a:srgbClr val="005030"/>
                </a:solidFill>
                <a:latin typeface="Georgia" panose="02040502050405020303" pitchFamily="18" charset="0"/>
              </a:rPr>
              <a:t>registrar.miami.edu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63703-792D-EB89-6EBF-D2BD9DB98214}"/>
              </a:ext>
            </a:extLst>
          </p:cNvPr>
          <p:cNvSpPr txBox="1"/>
          <p:nvPr/>
        </p:nvSpPr>
        <p:spPr>
          <a:xfrm>
            <a:off x="593422" y="1202276"/>
            <a:ext cx="11166338" cy="37296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/>
                <a:ea typeface="Calibri"/>
                <a:cs typeface="Calibri"/>
              </a:rPr>
              <a:t>January 12</a:t>
            </a:r>
            <a:r>
              <a:rPr lang="en-US" sz="2000" baseline="30000" dirty="0">
                <a:latin typeface="Georgia"/>
                <a:ea typeface="Calibri"/>
                <a:cs typeface="Calibri"/>
              </a:rPr>
              <a:t>th</a:t>
            </a:r>
            <a:r>
              <a:rPr lang="en-US" sz="2000" dirty="0">
                <a:latin typeface="Georgia"/>
                <a:ea typeface="Calibri"/>
                <a:cs typeface="Calibri"/>
              </a:rPr>
              <a:t>: Classes begin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/>
                <a:ea typeface="Calibri"/>
                <a:cs typeface="Calibri"/>
              </a:rPr>
              <a:t>January 21</a:t>
            </a:r>
            <a:r>
              <a:rPr lang="en-US" sz="2000" baseline="30000" dirty="0">
                <a:latin typeface="Georgia"/>
                <a:ea typeface="Calibri"/>
                <a:cs typeface="Calibri"/>
              </a:rPr>
              <a:t>st</a:t>
            </a:r>
            <a:r>
              <a:rPr lang="en-US" sz="2000" dirty="0">
                <a:latin typeface="Georgia"/>
                <a:ea typeface="Calibri"/>
                <a:cs typeface="Calibri"/>
              </a:rPr>
              <a:t>: Last day to add an additional course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/>
                <a:ea typeface="Calibri"/>
                <a:cs typeface="Calibri"/>
              </a:rPr>
              <a:t>January 28</a:t>
            </a:r>
            <a:r>
              <a:rPr lang="en-US" sz="2000" baseline="30000" dirty="0">
                <a:latin typeface="Georgia"/>
                <a:ea typeface="Calibri"/>
                <a:cs typeface="Calibri"/>
              </a:rPr>
              <a:t>th</a:t>
            </a:r>
            <a:r>
              <a:rPr lang="en-US" sz="2000" dirty="0">
                <a:latin typeface="Georgia"/>
                <a:ea typeface="Calibri"/>
                <a:cs typeface="Calibri"/>
              </a:rPr>
              <a:t>: Last day to withdraw from a course without a “W” on your transcript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>
                <a:latin typeface="Georgia" panose="02040502050405020303" pitchFamily="18" charset="0"/>
                <a:ea typeface="Calibri"/>
                <a:cs typeface="Calibri"/>
              </a:rPr>
              <a:t>100% of tuition charge refunded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/>
                <a:ea typeface="Calibri"/>
                <a:cs typeface="Calibri"/>
              </a:rPr>
              <a:t>April 10</a:t>
            </a:r>
            <a:r>
              <a:rPr lang="en-US" sz="2000" baseline="30000" dirty="0">
                <a:latin typeface="Georgia"/>
                <a:ea typeface="Calibri"/>
                <a:cs typeface="Calibri"/>
              </a:rPr>
              <a:t>th</a:t>
            </a:r>
            <a:r>
              <a:rPr lang="en-US" sz="2000" dirty="0">
                <a:latin typeface="Georgia"/>
                <a:ea typeface="Calibri"/>
                <a:cs typeface="Calibri"/>
              </a:rPr>
              <a:t>: Last day to withdraw from a course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>
                <a:latin typeface="Georgia" panose="02040502050405020303" pitchFamily="18" charset="0"/>
                <a:ea typeface="Calibri"/>
                <a:cs typeface="Calibri"/>
              </a:rPr>
              <a:t>course will show on transcript with “W”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>
                <a:latin typeface="Georgia" panose="02040502050405020303" pitchFamily="18" charset="0"/>
                <a:ea typeface="Calibri"/>
                <a:cs typeface="Calibri"/>
              </a:rPr>
              <a:t>course will not impact GPA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>
                <a:latin typeface="Georgia" panose="02040502050405020303" pitchFamily="18" charset="0"/>
                <a:ea typeface="Calibri"/>
                <a:cs typeface="Calibri"/>
              </a:rPr>
              <a:t>no refund of tuition charge</a:t>
            </a:r>
          </a:p>
        </p:txBody>
      </p:sp>
    </p:spTree>
    <p:extLst>
      <p:ext uri="{BB962C8B-B14F-4D97-AF65-F5344CB8AC3E}">
        <p14:creationId xmlns:p14="http://schemas.microsoft.com/office/powerpoint/2010/main" val="284992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3526D-31F6-5B83-4AD0-92C83E2C87C7}"/>
              </a:ext>
            </a:extLst>
          </p:cNvPr>
          <p:cNvSpPr txBox="1"/>
          <p:nvPr/>
        </p:nvSpPr>
        <p:spPr>
          <a:xfrm>
            <a:off x="1569201" y="409178"/>
            <a:ext cx="921067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Sources of Information</a:t>
            </a:r>
            <a:endParaRPr lang="en-US" sz="3200" b="1" i="0" u="none" strike="noStrike" kern="1200" cap="none" spc="0" normalizeH="0" baseline="0" noProof="0">
              <a:ln>
                <a:noFill/>
              </a:ln>
              <a:solidFill>
                <a:srgbClr val="00503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7A09ED-E80D-4651-FEF5-324B5BF46FBA}"/>
              </a:ext>
            </a:extLst>
          </p:cNvPr>
          <p:cNvSpPr txBox="1"/>
          <p:nvPr/>
        </p:nvSpPr>
        <p:spPr>
          <a:xfrm>
            <a:off x="593422" y="1277187"/>
            <a:ext cx="11166338" cy="3210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Graduate School website: </a:t>
            </a:r>
            <a:r>
              <a:rPr lang="en-US" sz="2000">
                <a:latin typeface="Georgia" panose="02040502050405020303" pitchFamily="18" charset="0"/>
                <a:ea typeface="+mn-lt"/>
                <a:cs typeface="+mn-lt"/>
                <a:hlinkClick r:id="rId2"/>
              </a:rPr>
              <a:t>www.grad.miami.edu</a:t>
            </a: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 </a:t>
            </a:r>
            <a:endParaRPr lang="en-US" sz="2000">
              <a:latin typeface="Georgia" panose="02040502050405020303" pitchFamily="18" charset="0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ISSS website: </a:t>
            </a:r>
            <a:r>
              <a:rPr lang="en-US" sz="2000">
                <a:latin typeface="Georgia" panose="02040502050405020303" pitchFamily="18" charset="0"/>
                <a:ea typeface="+mn-lt"/>
                <a:cs typeface="+mn-lt"/>
                <a:hlinkClick r:id="rId3"/>
              </a:rPr>
              <a:t>www.isss.miami.edu</a:t>
            </a:r>
            <a:endParaRPr lang="en-US" sz="2000">
              <a:latin typeface="Georgia" panose="02040502050405020303" pitchFamily="18" charset="0"/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College of Engineering and departmental websites: </a:t>
            </a:r>
            <a:r>
              <a:rPr lang="en-US" sz="2000">
                <a:latin typeface="Georgia" panose="02040502050405020303" pitchFamily="18" charset="0"/>
                <a:ea typeface="+mn-lt"/>
                <a:cs typeface="+mn-lt"/>
                <a:hlinkClick r:id="rId4"/>
              </a:rPr>
              <a:t>www.miami.edu/coe</a:t>
            </a:r>
            <a:endParaRPr lang="en-US" sz="2000">
              <a:latin typeface="Georgia" panose="02040502050405020303" pitchFamily="18" charset="0"/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Departmental graduate handbook</a:t>
            </a:r>
            <a:endParaRPr lang="en-US" sz="2000">
              <a:latin typeface="Georgia" panose="02040502050405020303" pitchFamily="18" charset="0"/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University of Miami Bulletin: </a:t>
            </a:r>
            <a:r>
              <a:rPr lang="en-US" sz="2000">
                <a:latin typeface="Georgia" panose="02040502050405020303" pitchFamily="18" charset="0"/>
                <a:ea typeface="+mn-lt"/>
                <a:cs typeface="+mn-lt"/>
                <a:hlinkClick r:id="rId5"/>
              </a:rPr>
              <a:t>www.miami.edu/bulletin</a:t>
            </a:r>
            <a:endParaRPr lang="en-US" sz="2000">
              <a:latin typeface="Georgia" panose="02040502050405020303" pitchFamily="18" charset="0"/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Georgia" panose="02040502050405020303" pitchFamily="18" charset="0"/>
                <a:ea typeface="+mn-lt"/>
                <a:cs typeface="+mn-lt"/>
              </a:rPr>
              <a:t>Your offer letter (for PhD students)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>
              <a:latin typeface="Georgia" panose="02040502050405020303" pitchFamily="18" charset="0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D2830-E18A-28CD-4CF0-94284D76EF51}"/>
              </a:ext>
            </a:extLst>
          </p:cNvPr>
          <p:cNvSpPr txBox="1"/>
          <p:nvPr/>
        </p:nvSpPr>
        <p:spPr>
          <a:xfrm>
            <a:off x="945215" y="4324186"/>
            <a:ext cx="10301571" cy="14157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Become familiar with your curriculum and your graduation requirements</a:t>
            </a:r>
          </a:p>
          <a:p>
            <a:pPr algn="ctr">
              <a:spcBef>
                <a:spcPct val="0"/>
              </a:spcBef>
              <a:defRPr/>
            </a:pPr>
            <a:endParaRPr lang="en-US" sz="2200" b="1" i="0" u="none" strike="noStrike" kern="1200" cap="none" spc="0" normalizeH="0" baseline="0" noProof="0">
              <a:ln>
                <a:noFill/>
              </a:ln>
              <a:solidFill>
                <a:srgbClr val="005030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b="1" i="1">
                <a:solidFill>
                  <a:srgbClr val="F47221"/>
                </a:solidFill>
                <a:latin typeface="Georgia"/>
                <a:ea typeface="+mj-ea"/>
                <a:cs typeface="+mj-cs"/>
              </a:rPr>
              <a:t>When in doubt, reach out to your departmental graduate program director</a:t>
            </a:r>
            <a:endParaRPr lang="en-US" sz="2000" b="1" i="1" u="none" strike="noStrike" kern="1200" cap="none" spc="0" normalizeH="0" baseline="0" noProof="0">
              <a:ln>
                <a:noFill/>
              </a:ln>
              <a:solidFill>
                <a:srgbClr val="F4722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7426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3526D-31F6-5B83-4AD0-92C83E2C87C7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6000" b="1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 descr="A picture containing tree, outdoor, sky, palm&#10;&#10;Description automatically generated">
            <a:extLst>
              <a:ext uri="{FF2B5EF4-FFF2-40B4-BE49-F238E27FC236}">
                <a16:creationId xmlns:a16="http://schemas.microsoft.com/office/drawing/2014/main" id="{5B9D947C-43C2-1154-0EC5-DCE949004B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87D46F-2824-4ACB-7C3E-FE6CD1C9670E}"/>
              </a:ext>
            </a:extLst>
          </p:cNvPr>
          <p:cNvSpPr txBox="1"/>
          <p:nvPr/>
        </p:nvSpPr>
        <p:spPr>
          <a:xfrm>
            <a:off x="7326534" y="1582416"/>
            <a:ext cx="3695247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Questions?</a:t>
            </a:r>
            <a:endParaRPr lang="en-US">
              <a:solidFill>
                <a:srgbClr val="00503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5004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31D98F-C487-92BA-6BA2-F4C6346D7449}"/>
              </a:ext>
            </a:extLst>
          </p:cNvPr>
          <p:cNvSpPr txBox="1"/>
          <p:nvPr/>
        </p:nvSpPr>
        <p:spPr>
          <a:xfrm>
            <a:off x="2046977" y="702668"/>
            <a:ext cx="80980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  <a:latin typeface="Georgia"/>
                <a:ea typeface="Calibri"/>
                <a:cs typeface="Calibri"/>
              </a:rPr>
              <a:t>Departmental Break Out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69006-AA34-E08C-3EC2-66F7B400E279}"/>
              </a:ext>
            </a:extLst>
          </p:cNvPr>
          <p:cNvSpPr txBox="1"/>
          <p:nvPr/>
        </p:nvSpPr>
        <p:spPr>
          <a:xfrm>
            <a:off x="2046977" y="2308483"/>
            <a:ext cx="809804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>
                <a:solidFill>
                  <a:srgbClr val="005030"/>
                </a:solidFill>
                <a:latin typeface="Georgia"/>
                <a:ea typeface="Calibri"/>
                <a:cs typeface="Calibri"/>
              </a:rPr>
              <a:t>Reconvene in MEA 220 </a:t>
            </a:r>
          </a:p>
          <a:p>
            <a:pPr algn="ctr"/>
            <a:r>
              <a:rPr lang="en-US" sz="2800" b="1" i="1" dirty="0">
                <a:solidFill>
                  <a:srgbClr val="005030"/>
                </a:solidFill>
                <a:latin typeface="Georgia"/>
                <a:ea typeface="Calibri"/>
                <a:cs typeface="Calibri"/>
              </a:rPr>
              <a:t>for reception at 4:30</a:t>
            </a:r>
          </a:p>
        </p:txBody>
      </p:sp>
    </p:spTree>
    <p:extLst>
      <p:ext uri="{BB962C8B-B14F-4D97-AF65-F5344CB8AC3E}">
        <p14:creationId xmlns:p14="http://schemas.microsoft.com/office/powerpoint/2010/main" val="191697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3526D-31F6-5B83-4AD0-92C83E2C87C7}"/>
              </a:ext>
            </a:extLst>
          </p:cNvPr>
          <p:cNvSpPr txBox="1"/>
          <p:nvPr/>
        </p:nvSpPr>
        <p:spPr>
          <a:xfrm>
            <a:off x="858416" y="470962"/>
            <a:ext cx="1023037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Additional Orientation Sessions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00503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C51396-D23D-09FB-072A-03CD5209AB5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6CC0C-48C5-D6C4-4E1E-8FC50231E2A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F5A11D-78E4-0F30-BBAB-7E8CA51204D5}"/>
              </a:ext>
            </a:extLst>
          </p:cNvPr>
          <p:cNvSpPr txBox="1"/>
          <p:nvPr/>
        </p:nvSpPr>
        <p:spPr>
          <a:xfrm>
            <a:off x="496815" y="1416656"/>
            <a:ext cx="53210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International Students</a:t>
            </a:r>
          </a:p>
          <a:p>
            <a:r>
              <a:rPr lang="en-US" sz="2400" dirty="0"/>
              <a:t>International Student Orientation by ISSS</a:t>
            </a:r>
          </a:p>
          <a:p>
            <a:r>
              <a:rPr lang="en-US" sz="2400" dirty="0"/>
              <a:t>Friday, 9:00 AM – 12:00 PM</a:t>
            </a:r>
          </a:p>
          <a:p>
            <a:r>
              <a:rPr lang="en-US" sz="2400" dirty="0"/>
              <a:t>@Shalala Student Center Activities Room (3rd Floor)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70AEF1-4376-D2BA-DBE2-D0FBF00EADEE}"/>
              </a:ext>
            </a:extLst>
          </p:cNvPr>
          <p:cNvSpPr txBox="1"/>
          <p:nvPr/>
        </p:nvSpPr>
        <p:spPr>
          <a:xfrm>
            <a:off x="496816" y="3778916"/>
            <a:ext cx="51541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All Graduate Students</a:t>
            </a:r>
          </a:p>
          <a:p>
            <a:r>
              <a:rPr lang="en-US" sz="2400" dirty="0"/>
              <a:t>Graduate Students Orientation</a:t>
            </a:r>
          </a:p>
          <a:p>
            <a:r>
              <a:rPr lang="en-US" sz="2400" dirty="0"/>
              <a:t>Friday, 12:00 PM – 2:30 PM</a:t>
            </a:r>
          </a:p>
          <a:p>
            <a:r>
              <a:rPr lang="en-US" sz="2400" dirty="0"/>
              <a:t>@Lakeside Village Expo Center</a:t>
            </a:r>
            <a:endParaRPr lang="en-US" dirty="0"/>
          </a:p>
        </p:txBody>
      </p:sp>
      <p:pic>
        <p:nvPicPr>
          <p:cNvPr id="1026" name="Picture 2" descr="Image of Spring 2026 Graduate Student Orientation">
            <a:extLst>
              <a:ext uri="{FF2B5EF4-FFF2-40B4-BE49-F238E27FC236}">
                <a16:creationId xmlns:a16="http://schemas.microsoft.com/office/drawing/2014/main" id="{5B8174B4-3C46-638B-6F11-9307B8AE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71400"/>
            <a:ext cx="5291328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1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E16DF-76D9-7E09-2BC0-CE6C00B56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14ED6-605C-9A31-4E70-E88793294AF7}"/>
              </a:ext>
            </a:extLst>
          </p:cNvPr>
          <p:cNvSpPr txBox="1"/>
          <p:nvPr/>
        </p:nvSpPr>
        <p:spPr>
          <a:xfrm>
            <a:off x="1617767" y="574198"/>
            <a:ext cx="921067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solidFill>
                  <a:srgbClr val="005030"/>
                </a:solidFill>
                <a:latin typeface="Georgia"/>
                <a:ea typeface="+mj-ea"/>
                <a:cs typeface="+mj-cs"/>
              </a:defRPr>
            </a:lvl1pPr>
          </a:lstStyle>
          <a:p>
            <a:r>
              <a:rPr lang="en-US" dirty="0"/>
              <a:t>Vincent K </a:t>
            </a:r>
            <a:r>
              <a:rPr lang="en-US" dirty="0" err="1"/>
              <a:t>Omachonu</a:t>
            </a:r>
            <a:r>
              <a:rPr lang="en-US" dirty="0"/>
              <a:t>, Ph.D.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7A3A1-AA24-3628-47B2-D3BE1499F501}"/>
              </a:ext>
            </a:extLst>
          </p:cNvPr>
          <p:cNvSpPr txBox="1"/>
          <p:nvPr/>
        </p:nvSpPr>
        <p:spPr>
          <a:xfrm>
            <a:off x="1094165" y="4827066"/>
            <a:ext cx="31555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ea typeface="+mn-lt"/>
                <a:cs typeface="+mn-lt"/>
              </a:rPr>
              <a:t>vomachonu@miami.edu</a:t>
            </a:r>
            <a:endParaRPr lang="en-US">
              <a:solidFill>
                <a:schemeClr val="accent2"/>
              </a:solidFill>
              <a:ea typeface="+mn-lt"/>
              <a:cs typeface="+mn-lt"/>
            </a:endParaRPr>
          </a:p>
        </p:txBody>
      </p:sp>
      <p:pic>
        <p:nvPicPr>
          <p:cNvPr id="1026" name="Picture 2" descr="Vincent K Omachonu">
            <a:extLst>
              <a:ext uri="{FF2B5EF4-FFF2-40B4-BE49-F238E27FC236}">
                <a16:creationId xmlns:a16="http://schemas.microsoft.com/office/drawing/2014/main" id="{090C6A7D-C7FF-AFBB-07F2-CD3BDFE9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953" y="1683001"/>
            <a:ext cx="2286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513542-4892-05AA-E5AC-75427CEE5315}"/>
              </a:ext>
            </a:extLst>
          </p:cNvPr>
          <p:cNvSpPr txBox="1"/>
          <p:nvPr/>
        </p:nvSpPr>
        <p:spPr>
          <a:xfrm>
            <a:off x="3753686" y="1684468"/>
            <a:ext cx="8108474" cy="14083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b="1">
              <a:solidFill>
                <a:schemeClr val="accent2"/>
              </a:solidFill>
              <a:latin typeface="Georgia"/>
              <a:ea typeface="Calibri"/>
              <a:cs typeface="Calibri"/>
            </a:endParaRPr>
          </a:p>
          <a:p>
            <a:pPr marL="457200"/>
            <a:r>
              <a:rPr lang="en-US" sz="2400" b="1" dirty="0">
                <a:solidFill>
                  <a:schemeClr val="accent2"/>
                </a:solidFill>
                <a:latin typeface="Georgia"/>
                <a:ea typeface="+mn-lt"/>
                <a:cs typeface="+mn-lt"/>
              </a:rPr>
              <a:t>Interim Dean of College of Engineering</a:t>
            </a:r>
          </a:p>
          <a:p>
            <a:pPr marL="457200"/>
            <a:r>
              <a:rPr lang="en-US" sz="2400" b="1" dirty="0">
                <a:solidFill>
                  <a:schemeClr val="accent2"/>
                </a:solidFill>
                <a:latin typeface="Georgia"/>
                <a:ea typeface="+mn-lt"/>
                <a:cs typeface="+mn-lt"/>
              </a:rPr>
              <a:t>Professor and Chair, Industrial Engineering</a:t>
            </a:r>
            <a:endParaRPr lang="en-US" sz="2400" dirty="0">
              <a:solidFill>
                <a:schemeClr val="accent2"/>
              </a:solidFill>
              <a:latin typeface="Georgia"/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endParaRPr lang="en-US" sz="16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699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67E4452F-C9F6-F2B7-7791-F89BDF146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041" y="1229731"/>
            <a:ext cx="1859959" cy="1796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7A2C81-6436-CE56-D202-E47046E61B4A}"/>
              </a:ext>
            </a:extLst>
          </p:cNvPr>
          <p:cNvSpPr txBox="1"/>
          <p:nvPr/>
        </p:nvSpPr>
        <p:spPr>
          <a:xfrm>
            <a:off x="858416" y="470962"/>
            <a:ext cx="1023037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Welcome New Graduate Engineering Students</a:t>
            </a:r>
            <a:r>
              <a:rPr lang="en-US" sz="3200" b="1" i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 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00503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A7D56-7036-1818-E3E7-06BC1B4B172C}"/>
              </a:ext>
            </a:extLst>
          </p:cNvPr>
          <p:cNvSpPr txBox="1"/>
          <p:nvPr/>
        </p:nvSpPr>
        <p:spPr>
          <a:xfrm>
            <a:off x="858416" y="1174672"/>
            <a:ext cx="4723388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Georgia"/>
              </a:rPr>
              <a:t>New 2025-26 Graduate Class</a:t>
            </a:r>
            <a:endParaRPr lang="en-US" dirty="0">
              <a:solidFill>
                <a:schemeClr val="accent2"/>
              </a:solidFill>
              <a:latin typeface="Georgia"/>
            </a:endParaRP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endParaRPr lang="en-US" sz="2400" dirty="0">
              <a:latin typeface="Georgia"/>
              <a:ea typeface="+mn-lt"/>
              <a:cs typeface="+mn-lt"/>
            </a:endParaRP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r>
              <a:rPr lang="en-US" sz="2400" dirty="0">
                <a:latin typeface="Georgia"/>
                <a:ea typeface="+mn-lt"/>
                <a:cs typeface="+mn-lt"/>
              </a:rPr>
              <a:t>133 Students</a:t>
            </a:r>
            <a:endParaRPr lang="en-US" dirty="0"/>
          </a:p>
          <a:p>
            <a:pPr marL="1257300" lvl="2" indent="-342900">
              <a:buFont typeface="Courier New,monospace" panose="02070309020205020404" pitchFamily="49" charset="0"/>
              <a:buChar char="o"/>
            </a:pPr>
            <a:r>
              <a:rPr lang="en-US" sz="2400" dirty="0">
                <a:latin typeface="Georgia"/>
                <a:ea typeface="+mn-lt"/>
                <a:cs typeface="+mn-lt"/>
              </a:rPr>
              <a:t>36 PhD Students</a:t>
            </a:r>
          </a:p>
          <a:p>
            <a:pPr marL="1257300" lvl="2" indent="-342900">
              <a:buFont typeface="Courier New,monospace" panose="02070309020205020404" pitchFamily="49" charset="0"/>
              <a:buChar char="o"/>
            </a:pPr>
            <a:r>
              <a:rPr lang="en-US" sz="2400" dirty="0">
                <a:latin typeface="Georgia"/>
                <a:ea typeface="+mn-lt"/>
                <a:cs typeface="+mn-lt"/>
              </a:rPr>
              <a:t>97 MS Students</a:t>
            </a: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endParaRPr lang="en-US" sz="2400" dirty="0">
              <a:latin typeface="Georgia" panose="02040502050405020303" pitchFamily="18" charset="0"/>
              <a:ea typeface="+mn-lt"/>
              <a:cs typeface="+mn-lt"/>
            </a:endParaRP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r>
              <a:rPr lang="en-US" sz="2400" dirty="0">
                <a:latin typeface="Georgia"/>
                <a:ea typeface="+mn-lt"/>
                <a:cs typeface="+mn-lt"/>
              </a:rPr>
              <a:t>25 % International</a:t>
            </a: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endParaRPr lang="en-US" sz="2400" dirty="0">
              <a:latin typeface="Georgia" panose="02040502050405020303" pitchFamily="18" charset="0"/>
              <a:ea typeface="+mn-lt"/>
              <a:cs typeface="+mn-lt"/>
            </a:endParaRP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r>
              <a:rPr lang="en-US" sz="2400" dirty="0">
                <a:latin typeface="Georgia"/>
                <a:ea typeface="+mn-lt"/>
                <a:cs typeface="+mn-lt"/>
              </a:rPr>
              <a:t>17 Countries Represented</a:t>
            </a: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endParaRPr lang="en-US" sz="2400" dirty="0">
              <a:latin typeface="Georgia" panose="02040502050405020303" pitchFamily="18" charset="0"/>
              <a:ea typeface="+mn-lt"/>
              <a:cs typeface="+mn-lt"/>
            </a:endParaRP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r>
              <a:rPr lang="en-US" sz="2400" dirty="0">
                <a:latin typeface="Georgia"/>
                <a:ea typeface="+mn-lt"/>
                <a:cs typeface="+mn-lt"/>
              </a:rPr>
              <a:t>25 U.S. States Represented</a:t>
            </a:r>
            <a:endParaRPr lang="en-US" dirty="0">
              <a:latin typeface="Georgia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17DED-A4F2-521D-12FE-7F7ADE733497}"/>
              </a:ext>
            </a:extLst>
          </p:cNvPr>
          <p:cNvSpPr txBox="1"/>
          <p:nvPr/>
        </p:nvSpPr>
        <p:spPr>
          <a:xfrm>
            <a:off x="6033408" y="1174672"/>
            <a:ext cx="3919835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Georgia"/>
              </a:rPr>
              <a:t>Top Foreign Countries</a:t>
            </a:r>
            <a:endParaRPr lang="en-US" dirty="0">
              <a:solidFill>
                <a:schemeClr val="accent2"/>
              </a:solidFill>
              <a:latin typeface="Georgia"/>
            </a:endParaRP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endParaRPr lang="en-US" sz="2400" dirty="0">
              <a:latin typeface="Georgia"/>
              <a:ea typeface="+mn-lt"/>
              <a:cs typeface="+mn-lt"/>
            </a:endParaRP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r>
              <a:rPr lang="en-US" sz="2400" dirty="0">
                <a:latin typeface="Georgia"/>
                <a:ea typeface="+mn-lt"/>
                <a:cs typeface="+mn-lt"/>
              </a:rPr>
              <a:t>China</a:t>
            </a:r>
            <a:endParaRPr lang="en-US" sz="2400" dirty="0"/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r>
              <a:rPr lang="en-US" sz="2400" dirty="0">
                <a:latin typeface="Georgia"/>
                <a:ea typeface="+mn-lt"/>
                <a:cs typeface="+mn-lt"/>
              </a:rPr>
              <a:t>Kuwait</a:t>
            </a: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r>
              <a:rPr lang="en-US" sz="2400" dirty="0">
                <a:latin typeface="Georgia"/>
                <a:ea typeface="+mn-lt"/>
                <a:cs typeface="+mn-lt"/>
              </a:rPr>
              <a:t>Brazil</a:t>
            </a: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r>
              <a:rPr lang="en-US" sz="2400" dirty="0">
                <a:latin typeface="Georgia"/>
                <a:ea typeface="+mn-lt"/>
                <a:cs typeface="+mn-lt"/>
              </a:rPr>
              <a:t>Colombia</a:t>
            </a: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r>
              <a:rPr lang="en-US" sz="2400" dirty="0">
                <a:latin typeface="Georgia"/>
                <a:ea typeface="+mn-lt"/>
                <a:cs typeface="+mn-lt"/>
              </a:rPr>
              <a:t>India</a:t>
            </a: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r>
              <a:rPr lang="en-US" sz="2400" dirty="0">
                <a:latin typeface="Georgia"/>
                <a:ea typeface="+mn-lt"/>
                <a:cs typeface="+mn-lt"/>
              </a:rPr>
              <a:t>Canada</a:t>
            </a:r>
          </a:p>
          <a:p>
            <a:pPr marL="800100" lvl="1" indent="-342900">
              <a:buFont typeface="Courier New,monospace" panose="02070309020205020404" pitchFamily="49" charset="0"/>
              <a:buChar char="o"/>
            </a:pPr>
            <a:r>
              <a:rPr lang="en-US" sz="2400" dirty="0">
                <a:latin typeface="Georgia"/>
                <a:ea typeface="+mn-lt"/>
                <a:cs typeface="+mn-lt"/>
              </a:rPr>
              <a:t>Bangladesh</a:t>
            </a:r>
          </a:p>
          <a:p>
            <a:pPr lvl="1"/>
            <a:endParaRPr lang="en-US" sz="2400" dirty="0">
              <a:latin typeface="Georgia" panose="02040502050405020303" pitchFamily="18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16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9933-7151-D5F1-F230-5FA872C75856}"/>
              </a:ext>
            </a:extLst>
          </p:cNvPr>
          <p:cNvSpPr txBox="1">
            <a:spLocks/>
          </p:cNvSpPr>
          <p:nvPr/>
        </p:nvSpPr>
        <p:spPr>
          <a:xfrm>
            <a:off x="5052854" y="169227"/>
            <a:ext cx="6586491" cy="572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THIS is Miami Engineering</a:t>
            </a:r>
            <a:endParaRPr lang="en-US" sz="3200" b="1">
              <a:solidFill>
                <a:srgbClr val="00503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Students 2005">
            <a:extLst>
              <a:ext uri="{FF2B5EF4-FFF2-40B4-BE49-F238E27FC236}">
                <a16:creationId xmlns:a16="http://schemas.microsoft.com/office/drawing/2014/main" id="{C0674BD2-3F85-1A10-E0B4-A1C710676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8FD22C-6ACC-9E65-BD87-3261915685C8}"/>
              </a:ext>
            </a:extLst>
          </p:cNvPr>
          <p:cNvGrpSpPr/>
          <p:nvPr/>
        </p:nvGrpSpPr>
        <p:grpSpPr>
          <a:xfrm>
            <a:off x="8194752" y="1282497"/>
            <a:ext cx="952505" cy="914401"/>
            <a:chOff x="579267" y="3352800"/>
            <a:chExt cx="1428758" cy="13716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99FE60E-7FDA-6119-5B72-28B34E1849A2}"/>
                </a:ext>
              </a:extLst>
            </p:cNvPr>
            <p:cNvSpPr/>
            <p:nvPr/>
          </p:nvSpPr>
          <p:spPr>
            <a:xfrm>
              <a:off x="607847" y="3352800"/>
              <a:ext cx="1371600" cy="1371600"/>
            </a:xfrm>
            <a:prstGeom prst="ellipse">
              <a:avLst/>
            </a:prstGeom>
            <a:noFill/>
            <a:ln w="38100">
              <a:solidFill>
                <a:srgbClr val="005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88B877-056F-F038-99DE-AEB61C7D4C29}"/>
                </a:ext>
              </a:extLst>
            </p:cNvPr>
            <p:cNvSpPr txBox="1"/>
            <p:nvPr/>
          </p:nvSpPr>
          <p:spPr>
            <a:xfrm>
              <a:off x="579267" y="3530770"/>
              <a:ext cx="1428758" cy="1107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472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37%</a:t>
              </a:r>
            </a:p>
            <a:p>
              <a:pPr algn="ctr"/>
              <a:r>
                <a:rPr lang="en-US" sz="1200">
                  <a:solidFill>
                    <a:srgbClr val="F472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Female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14FA1-6958-26B5-8E2B-81EE49CD70DD}"/>
              </a:ext>
            </a:extLst>
          </p:cNvPr>
          <p:cNvGrpSpPr/>
          <p:nvPr/>
        </p:nvGrpSpPr>
        <p:grpSpPr>
          <a:xfrm>
            <a:off x="10377874" y="1282497"/>
            <a:ext cx="952505" cy="914400"/>
            <a:chOff x="2758369" y="3352800"/>
            <a:chExt cx="1428758" cy="13716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AACFCD-9F0E-7463-C4AC-CDE30F342E3B}"/>
                </a:ext>
              </a:extLst>
            </p:cNvPr>
            <p:cNvSpPr/>
            <p:nvPr/>
          </p:nvSpPr>
          <p:spPr>
            <a:xfrm>
              <a:off x="2786948" y="3352800"/>
              <a:ext cx="1371600" cy="1371600"/>
            </a:xfrm>
            <a:prstGeom prst="ellipse">
              <a:avLst/>
            </a:prstGeom>
            <a:noFill/>
            <a:ln w="38100">
              <a:solidFill>
                <a:srgbClr val="005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4C2D65-2025-1EED-4A41-48B13954383B}"/>
                </a:ext>
              </a:extLst>
            </p:cNvPr>
            <p:cNvSpPr txBox="1"/>
            <p:nvPr/>
          </p:nvSpPr>
          <p:spPr>
            <a:xfrm>
              <a:off x="2758369" y="3530769"/>
              <a:ext cx="1428758" cy="11079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000">
                  <a:solidFill>
                    <a:srgbClr val="F47321"/>
                  </a:solidFill>
                  <a:latin typeface="Arial"/>
                  <a:cs typeface="Arial"/>
                </a:rPr>
                <a:t>13%</a:t>
              </a:r>
            </a:p>
            <a:p>
              <a:pPr algn="ctr"/>
              <a:r>
                <a:rPr lang="en-US" sz="1200">
                  <a:solidFill>
                    <a:srgbClr val="F473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Asian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FBC289-34A0-D66D-AF48-0461AB92A8F8}"/>
              </a:ext>
            </a:extLst>
          </p:cNvPr>
          <p:cNvGrpSpPr/>
          <p:nvPr/>
        </p:nvGrpSpPr>
        <p:grpSpPr>
          <a:xfrm>
            <a:off x="9140174" y="1282498"/>
            <a:ext cx="1079586" cy="914400"/>
            <a:chOff x="4551066" y="3352800"/>
            <a:chExt cx="1619381" cy="13716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37955C-85AC-3450-51A3-F98D1CB42B95}"/>
                </a:ext>
              </a:extLst>
            </p:cNvPr>
            <p:cNvSpPr/>
            <p:nvPr/>
          </p:nvSpPr>
          <p:spPr>
            <a:xfrm>
              <a:off x="4798847" y="3352800"/>
              <a:ext cx="1371600" cy="1371600"/>
            </a:xfrm>
            <a:prstGeom prst="ellipse">
              <a:avLst/>
            </a:prstGeom>
            <a:noFill/>
            <a:ln w="38100">
              <a:solidFill>
                <a:srgbClr val="005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57068-433D-ED28-B05B-675926DCCF9C}"/>
                </a:ext>
              </a:extLst>
            </p:cNvPr>
            <p:cNvSpPr txBox="1"/>
            <p:nvPr/>
          </p:nvSpPr>
          <p:spPr>
            <a:xfrm>
              <a:off x="4551066" y="3483799"/>
              <a:ext cx="1616646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000">
                  <a:solidFill>
                    <a:srgbClr val="F47221"/>
                  </a:solidFill>
                  <a:latin typeface="Arial"/>
                  <a:cs typeface="Arial"/>
                </a:rPr>
                <a:t> 33%</a:t>
              </a: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r>
                <a:rPr lang="en-US" sz="1200">
                  <a:solidFill>
                    <a:srgbClr val="F47221"/>
                  </a:solidFill>
                  <a:latin typeface="Arial"/>
                  <a:cs typeface="Arial"/>
                </a:rPr>
                <a:t>    Hispanic</a:t>
              </a:r>
              <a:endParaRPr lang="en-US" sz="1200">
                <a:ea typeface="Calibri"/>
                <a:cs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EBD642-9257-8875-7172-ED1B27BFCDEC}"/>
              </a:ext>
            </a:extLst>
          </p:cNvPr>
          <p:cNvGrpSpPr/>
          <p:nvPr/>
        </p:nvGrpSpPr>
        <p:grpSpPr>
          <a:xfrm>
            <a:off x="8811270" y="2249379"/>
            <a:ext cx="914400" cy="914400"/>
            <a:chOff x="6861114" y="3352800"/>
            <a:chExt cx="1371600" cy="13716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FA28B3-F5FE-0C21-69FB-C6C07CE4A0AF}"/>
                </a:ext>
              </a:extLst>
            </p:cNvPr>
            <p:cNvSpPr/>
            <p:nvPr/>
          </p:nvSpPr>
          <p:spPr>
            <a:xfrm>
              <a:off x="6861114" y="3352800"/>
              <a:ext cx="1371600" cy="1371600"/>
            </a:xfrm>
            <a:prstGeom prst="ellipse">
              <a:avLst/>
            </a:prstGeom>
            <a:noFill/>
            <a:ln w="38100">
              <a:solidFill>
                <a:srgbClr val="005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7939E0-5612-0F80-DB39-EEFAB2E3C1D4}"/>
                </a:ext>
              </a:extLst>
            </p:cNvPr>
            <p:cNvSpPr txBox="1"/>
            <p:nvPr/>
          </p:nvSpPr>
          <p:spPr>
            <a:xfrm>
              <a:off x="6992438" y="3530770"/>
              <a:ext cx="1108958" cy="1107996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3000">
                  <a:solidFill>
                    <a:srgbClr val="F47321"/>
                  </a:solidFill>
                  <a:latin typeface="Arial"/>
                  <a:cs typeface="Arial"/>
                </a:rPr>
                <a:t>8%</a:t>
              </a:r>
            </a:p>
            <a:p>
              <a:pPr algn="ctr"/>
              <a:r>
                <a:rPr lang="en-US" sz="1200">
                  <a:solidFill>
                    <a:srgbClr val="F473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Black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310D683-8DD6-1A09-395D-8456E7C67827}"/>
              </a:ext>
            </a:extLst>
          </p:cNvPr>
          <p:cNvSpPr txBox="1"/>
          <p:nvPr/>
        </p:nvSpPr>
        <p:spPr>
          <a:xfrm>
            <a:off x="8828629" y="716806"/>
            <a:ext cx="17940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u="sng" cap="small">
                <a:latin typeface="Georgia" panose="02040502050405020303" pitchFamily="18" charset="0"/>
              </a:rPr>
              <a:t>Diversity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6087E2-2267-66B0-6B0C-108DCD718722}"/>
              </a:ext>
            </a:extLst>
          </p:cNvPr>
          <p:cNvGrpSpPr/>
          <p:nvPr/>
        </p:nvGrpSpPr>
        <p:grpSpPr>
          <a:xfrm>
            <a:off x="9870888" y="2249379"/>
            <a:ext cx="952505" cy="914400"/>
            <a:chOff x="6832533" y="3352800"/>
            <a:chExt cx="1428758" cy="13716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4FF7949-93A1-55AD-A4DD-3B39FE9D774B}"/>
                </a:ext>
              </a:extLst>
            </p:cNvPr>
            <p:cNvSpPr/>
            <p:nvPr/>
          </p:nvSpPr>
          <p:spPr>
            <a:xfrm>
              <a:off x="6861114" y="3352800"/>
              <a:ext cx="1371600" cy="1371600"/>
            </a:xfrm>
            <a:prstGeom prst="ellipse">
              <a:avLst/>
            </a:prstGeom>
            <a:noFill/>
            <a:ln w="38100">
              <a:solidFill>
                <a:srgbClr val="005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CB774DD-E84A-7FA4-4D28-6EB9EDDD4CCE}"/>
                </a:ext>
              </a:extLst>
            </p:cNvPr>
            <p:cNvSpPr txBox="1"/>
            <p:nvPr/>
          </p:nvSpPr>
          <p:spPr>
            <a:xfrm>
              <a:off x="6832533" y="3530772"/>
              <a:ext cx="1428758" cy="1107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000">
                  <a:solidFill>
                    <a:srgbClr val="F47321"/>
                  </a:solidFill>
                  <a:latin typeface="Arial"/>
                  <a:cs typeface="Arial"/>
                </a:rPr>
                <a:t>25%</a:t>
              </a:r>
            </a:p>
            <a:p>
              <a:pPr algn="ctr"/>
              <a:r>
                <a:rPr lang="en-US" sz="1200">
                  <a:solidFill>
                    <a:srgbClr val="F473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Intl.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EC30937-5C2B-E5F3-481C-021609CAD2F1}"/>
              </a:ext>
            </a:extLst>
          </p:cNvPr>
          <p:cNvSpPr txBox="1"/>
          <p:nvPr/>
        </p:nvSpPr>
        <p:spPr>
          <a:xfrm>
            <a:off x="7619275" y="4876373"/>
            <a:ext cx="15279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u="sng" cap="small">
                <a:latin typeface="Georgia" panose="02040502050405020303" pitchFamily="18" charset="0"/>
              </a:rPr>
              <a:t>Faculty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C075B78-961C-4EF4-E44E-0472574E1FC1}"/>
              </a:ext>
            </a:extLst>
          </p:cNvPr>
          <p:cNvGrpSpPr/>
          <p:nvPr/>
        </p:nvGrpSpPr>
        <p:grpSpPr>
          <a:xfrm>
            <a:off x="6817924" y="5483495"/>
            <a:ext cx="931394" cy="914400"/>
            <a:chOff x="607847" y="3352800"/>
            <a:chExt cx="1397091" cy="13716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F9894C2-6703-F84C-8A6C-6B846D8D8F8B}"/>
                </a:ext>
              </a:extLst>
            </p:cNvPr>
            <p:cNvSpPr/>
            <p:nvPr/>
          </p:nvSpPr>
          <p:spPr>
            <a:xfrm>
              <a:off x="607847" y="3352800"/>
              <a:ext cx="1371600" cy="1371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5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6D7D6E-9CE5-FA83-4EDD-4E70AE4CAC93}"/>
                </a:ext>
              </a:extLst>
            </p:cNvPr>
            <p:cNvSpPr txBox="1"/>
            <p:nvPr/>
          </p:nvSpPr>
          <p:spPr>
            <a:xfrm>
              <a:off x="613676" y="3530771"/>
              <a:ext cx="139126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472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  <a:p>
              <a:pPr algn="ctr"/>
              <a:r>
                <a:rPr lang="en-US" sz="1200">
                  <a:solidFill>
                    <a:srgbClr val="F472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Tenure/TT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C03F5F-83FE-E93A-9077-22856D51FF05}"/>
              </a:ext>
            </a:extLst>
          </p:cNvPr>
          <p:cNvGrpSpPr/>
          <p:nvPr/>
        </p:nvGrpSpPr>
        <p:grpSpPr>
          <a:xfrm>
            <a:off x="7912298" y="5483495"/>
            <a:ext cx="914400" cy="914400"/>
            <a:chOff x="607848" y="3352800"/>
            <a:chExt cx="1371600" cy="13716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5EB7301-38E2-1ACD-4CD4-C0B369C643DA}"/>
                </a:ext>
              </a:extLst>
            </p:cNvPr>
            <p:cNvSpPr/>
            <p:nvPr/>
          </p:nvSpPr>
          <p:spPr>
            <a:xfrm>
              <a:off x="607848" y="3352800"/>
              <a:ext cx="1371600" cy="1371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5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B68559-F2B4-7495-DECF-7B1D3AEE9D45}"/>
                </a:ext>
              </a:extLst>
            </p:cNvPr>
            <p:cNvSpPr txBox="1"/>
            <p:nvPr/>
          </p:nvSpPr>
          <p:spPr>
            <a:xfrm>
              <a:off x="694688" y="3530771"/>
              <a:ext cx="119792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472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  <a:p>
              <a:pPr algn="ctr"/>
              <a:r>
                <a:rPr lang="en-US" sz="1200">
                  <a:solidFill>
                    <a:srgbClr val="F472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Educator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8CFFC3-A323-F6E8-9C0C-5FD7D187C3C1}"/>
              </a:ext>
            </a:extLst>
          </p:cNvPr>
          <p:cNvGrpSpPr/>
          <p:nvPr/>
        </p:nvGrpSpPr>
        <p:grpSpPr>
          <a:xfrm>
            <a:off x="9027548" y="5483495"/>
            <a:ext cx="914400" cy="914400"/>
            <a:chOff x="607847" y="3352800"/>
            <a:chExt cx="1371600" cy="13716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A147C7A-3B2B-A0D1-0492-AF33A01469B4}"/>
                </a:ext>
              </a:extLst>
            </p:cNvPr>
            <p:cNvSpPr/>
            <p:nvPr/>
          </p:nvSpPr>
          <p:spPr>
            <a:xfrm>
              <a:off x="607847" y="3352800"/>
              <a:ext cx="1371600" cy="1371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5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F3576F1-6B0A-101A-2993-217D413AB0BD}"/>
                </a:ext>
              </a:extLst>
            </p:cNvPr>
            <p:cNvSpPr txBox="1"/>
            <p:nvPr/>
          </p:nvSpPr>
          <p:spPr>
            <a:xfrm>
              <a:off x="777386" y="3530771"/>
              <a:ext cx="1033110" cy="11508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000">
                  <a:solidFill>
                    <a:srgbClr val="F472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pPr algn="ctr"/>
              <a:r>
                <a:rPr lang="en-US" sz="1200">
                  <a:solidFill>
                    <a:srgbClr val="F472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NAE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1300E05-B2B2-FEC5-AD8E-98F0710371D2}"/>
              </a:ext>
            </a:extLst>
          </p:cNvPr>
          <p:cNvSpPr txBox="1"/>
          <p:nvPr/>
        </p:nvSpPr>
        <p:spPr>
          <a:xfrm>
            <a:off x="6035592" y="716806"/>
            <a:ext cx="8675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u="sng" cap="small">
                <a:latin typeface="Georgia" panose="02040502050405020303" pitchFamily="18" charset="0"/>
              </a:rPr>
              <a:t>Size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FEC3460-E5CA-636E-3DFE-5D57D2C10E1F}"/>
              </a:ext>
            </a:extLst>
          </p:cNvPr>
          <p:cNvGrpSpPr/>
          <p:nvPr/>
        </p:nvGrpSpPr>
        <p:grpSpPr>
          <a:xfrm>
            <a:off x="5558054" y="1282497"/>
            <a:ext cx="1828800" cy="1828800"/>
            <a:chOff x="5539771" y="1482468"/>
            <a:chExt cx="1828800" cy="18288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4DBA11-9D85-E176-DCA6-A3B6C56C22E9}"/>
                </a:ext>
              </a:extLst>
            </p:cNvPr>
            <p:cNvGrpSpPr/>
            <p:nvPr/>
          </p:nvGrpSpPr>
          <p:grpSpPr>
            <a:xfrm>
              <a:off x="5539771" y="1482468"/>
              <a:ext cx="1828800" cy="1828800"/>
              <a:chOff x="5336523" y="1232165"/>
              <a:chExt cx="2406723" cy="2408190"/>
            </a:xfrm>
          </p:grpSpPr>
          <p:sp>
            <p:nvSpPr>
              <p:cNvPr id="50" name="Partial Circle 49">
                <a:extLst>
                  <a:ext uri="{FF2B5EF4-FFF2-40B4-BE49-F238E27FC236}">
                    <a16:creationId xmlns:a16="http://schemas.microsoft.com/office/drawing/2014/main" id="{23DD4F60-C2AE-B009-EA07-3118C04BE2B5}"/>
                  </a:ext>
                </a:extLst>
              </p:cNvPr>
              <p:cNvSpPr/>
              <p:nvPr/>
            </p:nvSpPr>
            <p:spPr>
              <a:xfrm flipH="1">
                <a:off x="5336523" y="1232165"/>
                <a:ext cx="2401826" cy="2404872"/>
              </a:xfrm>
              <a:prstGeom prst="pie">
                <a:avLst>
                  <a:gd name="adj1" fmla="val 21299197"/>
                  <a:gd name="adj2" fmla="val 16200000"/>
                </a:avLst>
              </a:prstGeom>
              <a:solidFill>
                <a:srgbClr val="00503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  <a:p>
                <a:pPr algn="ctr"/>
                <a:endParaRPr lang="en-US" b="1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  <a:p>
                <a:pPr algn="ctr"/>
                <a:endParaRPr lang="en-US" b="1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52" name="Partial Circle 51">
                <a:extLst>
                  <a:ext uri="{FF2B5EF4-FFF2-40B4-BE49-F238E27FC236}">
                    <a16:creationId xmlns:a16="http://schemas.microsoft.com/office/drawing/2014/main" id="{EFBC6799-07DA-1763-CA1A-278A27195A60}"/>
                  </a:ext>
                </a:extLst>
              </p:cNvPr>
              <p:cNvSpPr/>
              <p:nvPr/>
            </p:nvSpPr>
            <p:spPr>
              <a:xfrm>
                <a:off x="5338374" y="1235483"/>
                <a:ext cx="2404872" cy="2404872"/>
              </a:xfrm>
              <a:prstGeom prst="pie">
                <a:avLst>
                  <a:gd name="adj1" fmla="val 11098335"/>
                  <a:gd name="adj2" fmla="val 16200000"/>
                </a:avLst>
              </a:prstGeom>
              <a:solidFill>
                <a:srgbClr val="F472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8D341B3-15CA-A3F1-747A-5749148D8E94}"/>
                  </a:ext>
                </a:extLst>
              </p:cNvPr>
              <p:cNvSpPr txBox="1"/>
              <p:nvPr/>
            </p:nvSpPr>
            <p:spPr>
              <a:xfrm>
                <a:off x="5337048" y="1579916"/>
                <a:ext cx="1288438" cy="7295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Georgia"/>
                  </a:rPr>
                  <a:t>324</a:t>
                </a:r>
                <a:endParaRPr lang="en-US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endParaRP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Georgia"/>
                  </a:rPr>
                  <a:t>Graduate</a:t>
                </a:r>
                <a:endParaRPr lang="en-US">
                  <a:ea typeface="Calibri"/>
                  <a:cs typeface="Calibri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89713B-85A3-51F7-9AF3-F709D46883E9}"/>
                </a:ext>
              </a:extLst>
            </p:cNvPr>
            <p:cNvSpPr txBox="1"/>
            <p:nvPr/>
          </p:nvSpPr>
          <p:spPr>
            <a:xfrm>
              <a:off x="5544678" y="2444908"/>
              <a:ext cx="181563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Georgia"/>
                </a:rPr>
                <a:t>914</a:t>
              </a:r>
              <a:endParaRPr lang="en-US" b="1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 algn="ctr"/>
              <a:r>
                <a:rPr lang="en-US" sz="1200" b="1">
                  <a:solidFill>
                    <a:schemeClr val="bg1"/>
                  </a:solidFill>
                  <a:latin typeface="Georgia"/>
                </a:rPr>
                <a:t>Undergraduate</a:t>
              </a:r>
              <a:endParaRPr lang="en-US" b="1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AE14BE7-26BE-EB9B-A468-2F45B6AA994F}"/>
              </a:ext>
            </a:extLst>
          </p:cNvPr>
          <p:cNvSpPr txBox="1"/>
          <p:nvPr/>
        </p:nvSpPr>
        <p:spPr>
          <a:xfrm>
            <a:off x="6865566" y="3243010"/>
            <a:ext cx="29610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u="sng" cap="small">
                <a:latin typeface="Georgia" panose="02040502050405020303" pitchFamily="18" charset="0"/>
              </a:rPr>
              <a:t>Student Awards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FF8D93AF-5B81-8F12-9418-454A52DD16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700" y="3866851"/>
            <a:ext cx="1760119" cy="740664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38DE7960-0178-D785-A508-CCD4BB0DE493}"/>
              </a:ext>
            </a:extLst>
          </p:cNvPr>
          <p:cNvGrpSpPr/>
          <p:nvPr/>
        </p:nvGrpSpPr>
        <p:grpSpPr>
          <a:xfrm>
            <a:off x="8331789" y="3866851"/>
            <a:ext cx="1308568" cy="740664"/>
            <a:chOff x="10411599" y="3740815"/>
            <a:chExt cx="1308568" cy="74066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0B77E70-2D60-719A-DAD4-39E657A98496}"/>
                </a:ext>
              </a:extLst>
            </p:cNvPr>
            <p:cNvSpPr/>
            <p:nvPr/>
          </p:nvSpPr>
          <p:spPr>
            <a:xfrm>
              <a:off x="10412087" y="3741815"/>
              <a:ext cx="1307592" cy="7386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D46D87B-0F97-79DC-6F43-A1B009AF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1599" y="3740815"/>
              <a:ext cx="1308568" cy="740664"/>
            </a:xfrm>
            <a:prstGeom prst="rect">
              <a:avLst/>
            </a:prstGeom>
          </p:spPr>
        </p:pic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401C0E92-7EB2-1F5F-69F2-625ADF9A4C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647" y="3866851"/>
            <a:ext cx="742314" cy="74066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C0A4C0D-80B3-6337-7C3B-0574A8A5ED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299" y="3971144"/>
            <a:ext cx="840573" cy="739473"/>
          </a:xfrm>
          <a:prstGeom prst="rect">
            <a:avLst/>
          </a:prstGeom>
          <a:ln>
            <a:noFill/>
          </a:ln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8F50278A-AFA4-9A74-1D11-E830E52DD959}"/>
              </a:ext>
            </a:extLst>
          </p:cNvPr>
          <p:cNvGrpSpPr/>
          <p:nvPr/>
        </p:nvGrpSpPr>
        <p:grpSpPr>
          <a:xfrm>
            <a:off x="9729183" y="3867447"/>
            <a:ext cx="2381901" cy="739473"/>
            <a:chOff x="9597205" y="5599391"/>
            <a:chExt cx="2381901" cy="73947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3ED9DDF-43E0-E0C6-1F60-62B8287B918A}"/>
                </a:ext>
              </a:extLst>
            </p:cNvPr>
            <p:cNvSpPr txBox="1"/>
            <p:nvPr/>
          </p:nvSpPr>
          <p:spPr>
            <a:xfrm>
              <a:off x="10406240" y="5599391"/>
              <a:ext cx="1572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solidFill>
                    <a:srgbClr val="6061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NIH Oxford-Cambridge</a:t>
              </a:r>
            </a:p>
            <a:p>
              <a:r>
                <a:rPr lang="en-US" sz="1000" b="1">
                  <a:solidFill>
                    <a:srgbClr val="6061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Scholars Program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5A71FE8-8DC8-BA4C-D604-D8AD05035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205" y="5599391"/>
              <a:ext cx="840573" cy="73947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75C9426B-839C-1FEA-0826-B9C5681A9F79}"/>
              </a:ext>
            </a:extLst>
          </p:cNvPr>
          <p:cNvSpPr txBox="1"/>
          <p:nvPr/>
        </p:nvSpPr>
        <p:spPr>
          <a:xfrm>
            <a:off x="10766590" y="452208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eorgia" panose="02040502050405020303" pitchFamily="18" charset="0"/>
              </a:rPr>
              <a:t>…and more!</a:t>
            </a:r>
          </a:p>
        </p:txBody>
      </p:sp>
    </p:spTree>
    <p:extLst>
      <p:ext uri="{BB962C8B-B14F-4D97-AF65-F5344CB8AC3E}">
        <p14:creationId xmlns:p14="http://schemas.microsoft.com/office/powerpoint/2010/main" val="94577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3526D-31F6-5B83-4AD0-92C83E2C87C7}"/>
              </a:ext>
            </a:extLst>
          </p:cNvPr>
          <p:cNvSpPr txBox="1"/>
          <p:nvPr/>
        </p:nvSpPr>
        <p:spPr>
          <a:xfrm>
            <a:off x="1492638" y="506821"/>
            <a:ext cx="921067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Noël Ziebarth, Ph.D.</a:t>
            </a:r>
            <a:endParaRPr lang="en-US">
              <a:solidFill>
                <a:srgbClr val="005030"/>
              </a:solidFill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D8E31-C1D3-8B78-6A32-4AE53A90BB42}"/>
              </a:ext>
            </a:extLst>
          </p:cNvPr>
          <p:cNvSpPr txBox="1"/>
          <p:nvPr/>
        </p:nvSpPr>
        <p:spPr>
          <a:xfrm>
            <a:off x="3439361" y="1855918"/>
            <a:ext cx="8108474" cy="14083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b="1">
              <a:solidFill>
                <a:schemeClr val="accent2"/>
              </a:solidFill>
              <a:latin typeface="Georgia"/>
              <a:ea typeface="Calibri"/>
              <a:cs typeface="Calibri"/>
            </a:endParaRPr>
          </a:p>
          <a:p>
            <a:pPr marL="457200"/>
            <a:r>
              <a:rPr lang="en-US" sz="2400" b="1">
                <a:solidFill>
                  <a:schemeClr val="accent2"/>
                </a:solidFill>
                <a:latin typeface="Georgia"/>
                <a:ea typeface="+mn-lt"/>
                <a:cs typeface="+mn-lt"/>
              </a:rPr>
              <a:t>Associate Professor of Biomedical Engineering</a:t>
            </a:r>
            <a:endParaRPr lang="en-US" sz="2400">
              <a:solidFill>
                <a:schemeClr val="accent2"/>
              </a:solidFill>
              <a:latin typeface="Georgia"/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2400" b="1">
                <a:solidFill>
                  <a:schemeClr val="accent2"/>
                </a:solidFill>
                <a:latin typeface="Georgia"/>
                <a:ea typeface="+mn-lt"/>
                <a:cs typeface="+mn-lt"/>
              </a:rPr>
              <a:t>Associate Dean for Graduate Studies</a:t>
            </a:r>
            <a:endParaRPr lang="en-US" sz="2400">
              <a:solidFill>
                <a:schemeClr val="accent2"/>
              </a:solidFill>
              <a:latin typeface="Georgia"/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endParaRPr lang="en-US" sz="16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89485-EC6C-9211-7E45-7D223CD31894}"/>
              </a:ext>
            </a:extLst>
          </p:cNvPr>
          <p:cNvSpPr txBox="1"/>
          <p:nvPr/>
        </p:nvSpPr>
        <p:spPr>
          <a:xfrm>
            <a:off x="1318708" y="4289437"/>
            <a:ext cx="24614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ea typeface="+mn-lt"/>
                <a:cs typeface="+mn-lt"/>
              </a:rPr>
              <a:t>nziebarth@miami.edu</a:t>
            </a:r>
            <a:endParaRPr lang="en-US">
              <a:solidFill>
                <a:schemeClr val="accent2"/>
              </a:solidFill>
              <a:ea typeface="+mn-lt"/>
              <a:cs typeface="+mn-lt"/>
            </a:endParaRPr>
          </a:p>
        </p:txBody>
      </p:sp>
      <p:pic>
        <p:nvPicPr>
          <p:cNvPr id="9" name="Picture 8" descr="A person smiling at camera&#10;&#10;Description automatically generated">
            <a:extLst>
              <a:ext uri="{FF2B5EF4-FFF2-40B4-BE49-F238E27FC236}">
                <a16:creationId xmlns:a16="http://schemas.microsoft.com/office/drawing/2014/main" id="{897515FC-7BDD-18BF-110F-A5D7836229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5704" y="1878100"/>
            <a:ext cx="2607448" cy="23472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9726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3792D5-8A1D-4801-034D-92889FBEF8A6}"/>
              </a:ext>
            </a:extLst>
          </p:cNvPr>
          <p:cNvSpPr txBox="1"/>
          <p:nvPr/>
        </p:nvSpPr>
        <p:spPr>
          <a:xfrm>
            <a:off x="2593837" y="269382"/>
            <a:ext cx="70043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503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Congratulations and welcome to the University of Miami College of Engineering!</a:t>
            </a:r>
          </a:p>
        </p:txBody>
      </p:sp>
      <p:pic>
        <p:nvPicPr>
          <p:cNvPr id="2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F0BA914-4CEE-0A83-E8F5-AB757701B4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08" y="2366018"/>
            <a:ext cx="5847806" cy="35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0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E51CDA-308F-75FF-B459-43195695A759}"/>
              </a:ext>
            </a:extLst>
          </p:cNvPr>
          <p:cNvSpPr txBox="1">
            <a:spLocks/>
          </p:cNvSpPr>
          <p:nvPr/>
        </p:nvSpPr>
        <p:spPr>
          <a:xfrm>
            <a:off x="816540" y="1673041"/>
            <a:ext cx="6417126" cy="301211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None/>
            </a:pPr>
            <a:r>
              <a:rPr lang="en-US" sz="1800" b="1">
                <a:solidFill>
                  <a:srgbClr val="F47321"/>
                </a:solidFill>
                <a:latin typeface="Georgia"/>
                <a:cs typeface="Calibri" panose="020F0502020204030204" pitchFamily="34" charset="0"/>
              </a:rPr>
              <a:t>PhD DEGREES</a:t>
            </a:r>
            <a:endParaRPr lang="en-US" sz="1800">
              <a:solidFill>
                <a:srgbClr val="F47321"/>
              </a:solidFill>
              <a:effectLst/>
              <a:latin typeface="Georgi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Biomedical Engineering </a:t>
            </a:r>
            <a:r>
              <a:rPr lang="en-US" sz="1800"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Ph.D.</a:t>
            </a:r>
            <a:endParaRPr lang="en-US" sz="1800">
              <a:effectLst/>
              <a:latin typeface="Georgi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Chemical, Environmental &amp; Materials Engineering </a:t>
            </a:r>
            <a:r>
              <a:rPr lang="en-US" sz="1800"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Ph.D.</a:t>
            </a:r>
            <a:endParaRPr lang="en-US" sz="1800">
              <a:effectLst/>
              <a:latin typeface="Georgi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Civil and Architectural Engineering</a:t>
            </a:r>
            <a:r>
              <a:rPr lang="en-US" sz="1800"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 Ph.D.</a:t>
            </a:r>
            <a:endParaRPr lang="en-US" sz="1800">
              <a:effectLst/>
              <a:latin typeface="Georgi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Electrical and Computer Engineering</a:t>
            </a:r>
            <a:r>
              <a:rPr lang="en-US" sz="1800"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 Ph.D.</a:t>
            </a:r>
            <a:endParaRPr lang="en-US" sz="1800">
              <a:effectLst/>
              <a:latin typeface="Georgi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Clr>
                <a:srgbClr val="ED7D31"/>
              </a:buClr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Industrial Engineering </a:t>
            </a:r>
            <a:r>
              <a:rPr lang="en-US" sz="1800"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Ph.D.</a:t>
            </a:r>
            <a:endParaRPr lang="en-US" sz="1800">
              <a:effectLst/>
              <a:latin typeface="Georgi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Symbol" panose="05050102010706020507" pitchFamily="18" charset="2"/>
              <a:buChar char=""/>
            </a:pPr>
            <a:r>
              <a:rPr lang="en-US" sz="1800"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Mechanical and Aerospace Engineering Ph.D.</a:t>
            </a:r>
            <a:endParaRPr lang="en-US" sz="1800">
              <a:effectLst/>
              <a:latin typeface="Georgi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ED7D31"/>
              </a:buClr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Medical Physics Ph.D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90200-6185-A0D6-E5CB-820DF73B45FD}"/>
              </a:ext>
            </a:extLst>
          </p:cNvPr>
          <p:cNvSpPr txBox="1"/>
          <p:nvPr/>
        </p:nvSpPr>
        <p:spPr>
          <a:xfrm>
            <a:off x="2495550" y="479726"/>
            <a:ext cx="7199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Engineering Academic</a:t>
            </a:r>
            <a:r>
              <a:rPr lang="en-US" sz="24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 </a:t>
            </a:r>
            <a:r>
              <a:rPr lang="en-US" sz="3200" b="1">
                <a:solidFill>
                  <a:srgbClr val="005030"/>
                </a:solidFill>
                <a:latin typeface="Georgia"/>
                <a:ea typeface="+mj-ea"/>
                <a:cs typeface="+mj-cs"/>
              </a:rPr>
              <a:t>Programs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DA06D59-7C41-9D34-7669-B43A9E8DF25E}"/>
              </a:ext>
            </a:extLst>
          </p:cNvPr>
          <p:cNvSpPr txBox="1">
            <a:spLocks/>
          </p:cNvSpPr>
          <p:nvPr/>
        </p:nvSpPr>
        <p:spPr>
          <a:xfrm>
            <a:off x="7426889" y="1673041"/>
            <a:ext cx="4016826" cy="301211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None/>
            </a:pPr>
            <a:r>
              <a:rPr lang="en-US" sz="1800" b="1" dirty="0">
                <a:solidFill>
                  <a:srgbClr val="F47321"/>
                </a:solidFill>
                <a:latin typeface="Georgia"/>
                <a:ea typeface="Calibri"/>
                <a:cs typeface="Calibri"/>
              </a:rPr>
              <a:t>MS DEGREES</a:t>
            </a:r>
            <a:endParaRPr lang="en-US" sz="1800" dirty="0">
              <a:solidFill>
                <a:srgbClr val="F47321"/>
              </a:solidFill>
              <a:effectLst/>
              <a:latin typeface="Georgia"/>
              <a:ea typeface="Calibri"/>
              <a:cs typeface="Calibri"/>
            </a:endParaRP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lr>
                <a:srgbClr val="ED7D31"/>
              </a:buClr>
              <a:buFont typeface="Symbol" panose="05050102010706020507" pitchFamily="18" charset="2"/>
              <a:buChar char=""/>
            </a:pPr>
            <a:r>
              <a:rPr lang="en-US" sz="1800" dirty="0">
                <a:latin typeface="Georgia"/>
                <a:ea typeface="Calibri"/>
                <a:cs typeface="Times New Roman"/>
              </a:rPr>
              <a:t>MS degrees in all PhD disciplines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lr>
                <a:srgbClr val="ED7D31"/>
              </a:buClr>
              <a:buFont typeface="Symbol,Sans-Serif" panose="05050102010706020507" pitchFamily="18" charset="2"/>
              <a:buChar char=""/>
            </a:pPr>
            <a:r>
              <a:rPr lang="en-US" sz="1800" dirty="0">
                <a:latin typeface="Georgia"/>
                <a:ea typeface="Calibri"/>
                <a:cs typeface="Calibri"/>
              </a:rPr>
              <a:t>Construction Management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lr>
                <a:srgbClr val="ED7D31"/>
              </a:buClr>
              <a:buFont typeface="Symbol,Sans-Serif" panose="05050102010706020507" pitchFamily="18" charset="2"/>
              <a:buChar char=""/>
            </a:pPr>
            <a:r>
              <a:rPr lang="en-US" sz="1800" dirty="0">
                <a:latin typeface="Georgia"/>
                <a:ea typeface="Calibri"/>
                <a:cs typeface="Calibri"/>
              </a:rPr>
              <a:t>Materials Engineering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lr>
                <a:srgbClr val="ED7D31"/>
              </a:buClr>
              <a:buFont typeface="Symbol" panose="05050102010706020507" pitchFamily="18" charset="2"/>
              <a:buChar char=""/>
            </a:pPr>
            <a:r>
              <a:rPr lang="en-US" sz="1800" dirty="0">
                <a:latin typeface="Georgia"/>
                <a:ea typeface="Calibri"/>
                <a:cs typeface="Times New Roman"/>
              </a:rPr>
              <a:t>Neural Engineering</a:t>
            </a:r>
            <a:endParaRPr lang="en-US" dirty="0">
              <a:latin typeface="Georgia"/>
              <a:ea typeface="Calibri"/>
              <a:cs typeface="Calibri"/>
            </a:endParaRP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lr>
                <a:srgbClr val="ED7D31"/>
              </a:buClr>
              <a:buFont typeface="Symbol" panose="05050102010706020507" pitchFamily="18" charset="2"/>
              <a:buChar char=""/>
            </a:pPr>
            <a:r>
              <a:rPr lang="en-US" sz="1800" dirty="0">
                <a:latin typeface="Georgia"/>
                <a:ea typeface="Calibri"/>
                <a:cs typeface="Calibri"/>
              </a:rPr>
              <a:t>Ocean Engineering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lr>
                <a:srgbClr val="ED7D31"/>
              </a:buClr>
              <a:buFont typeface="Symbol,Sans-Serif" panose="05050102010706020507" pitchFamily="18" charset="2"/>
              <a:buChar char=""/>
            </a:pPr>
            <a:r>
              <a:rPr lang="en-US" sz="1800" dirty="0">
                <a:latin typeface="Georgia"/>
                <a:ea typeface="Calibri"/>
                <a:cs typeface="Times New Roman"/>
              </a:rPr>
              <a:t>Product Design</a:t>
            </a:r>
            <a:endParaRPr lang="en-US" dirty="0">
              <a:latin typeface="Georgia"/>
            </a:endParaRP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lr>
                <a:srgbClr val="ED7D31"/>
              </a:buClr>
              <a:buFont typeface="Symbol" panose="05050102010706020507" pitchFamily="18" charset="2"/>
              <a:buChar char=""/>
            </a:pPr>
            <a:r>
              <a:rPr lang="en-US" sz="1800" dirty="0">
                <a:latin typeface="Georgia"/>
                <a:ea typeface="Calibri"/>
                <a:cs typeface="Times New Roman"/>
              </a:rPr>
              <a:t>Software Engineering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lr>
                <a:srgbClr val="ED7D31"/>
              </a:buClr>
              <a:buFont typeface="Symbol,Sans-Serif" panose="05050102010706020507" pitchFamily="18" charset="2"/>
              <a:buChar char=""/>
            </a:pPr>
            <a:r>
              <a:rPr lang="en-US" sz="1800" dirty="0">
                <a:latin typeface="Georgia"/>
                <a:ea typeface="Calibri"/>
                <a:cs typeface="Calibri"/>
              </a:rPr>
              <a:t>Sports Engineering</a:t>
            </a:r>
          </a:p>
        </p:txBody>
      </p:sp>
    </p:spTree>
    <p:extLst>
      <p:ext uri="{BB962C8B-B14F-4D97-AF65-F5344CB8AC3E}">
        <p14:creationId xmlns:p14="http://schemas.microsoft.com/office/powerpoint/2010/main" val="291823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1042</Words>
  <Application>Microsoft Office PowerPoint</Application>
  <PresentationFormat>Widescreen</PresentationFormat>
  <Paragraphs>329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Moya, Mariel</dc:creator>
  <cp:lastModifiedBy>Macko, Jan</cp:lastModifiedBy>
  <cp:revision>336</cp:revision>
  <dcterms:created xsi:type="dcterms:W3CDTF">2021-12-02T14:44:47Z</dcterms:created>
  <dcterms:modified xsi:type="dcterms:W3CDTF">2026-01-08T16:52:23Z</dcterms:modified>
</cp:coreProperties>
</file>